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61"/>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71" r:id="rId14"/>
    <p:sldId id="270" r:id="rId15"/>
    <p:sldId id="274" r:id="rId16"/>
    <p:sldId id="275" r:id="rId17"/>
    <p:sldId id="318" r:id="rId18"/>
    <p:sldId id="317" r:id="rId19"/>
    <p:sldId id="277" r:id="rId20"/>
    <p:sldId id="282" r:id="rId21"/>
    <p:sldId id="276" r:id="rId22"/>
    <p:sldId id="278" r:id="rId23"/>
    <p:sldId id="279" r:id="rId24"/>
    <p:sldId id="280" r:id="rId25"/>
    <p:sldId id="285" r:id="rId26"/>
    <p:sldId id="283" r:id="rId27"/>
    <p:sldId id="286" r:id="rId28"/>
    <p:sldId id="287" r:id="rId29"/>
    <p:sldId id="289" r:id="rId30"/>
    <p:sldId id="291" r:id="rId31"/>
    <p:sldId id="292" r:id="rId32"/>
    <p:sldId id="293" r:id="rId33"/>
    <p:sldId id="294" r:id="rId34"/>
    <p:sldId id="307" r:id="rId35"/>
    <p:sldId id="288" r:id="rId36"/>
    <p:sldId id="297" r:id="rId37"/>
    <p:sldId id="302" r:id="rId38"/>
    <p:sldId id="303" r:id="rId39"/>
    <p:sldId id="304" r:id="rId40"/>
    <p:sldId id="305" r:id="rId41"/>
    <p:sldId id="306" r:id="rId42"/>
    <p:sldId id="308" r:id="rId43"/>
    <p:sldId id="299" r:id="rId44"/>
    <p:sldId id="310" r:id="rId45"/>
    <p:sldId id="312" r:id="rId46"/>
    <p:sldId id="315" r:id="rId47"/>
    <p:sldId id="313" r:id="rId48"/>
    <p:sldId id="316" r:id="rId49"/>
    <p:sldId id="295" r:id="rId50"/>
    <p:sldId id="319" r:id="rId51"/>
    <p:sldId id="320" r:id="rId52"/>
    <p:sldId id="321" r:id="rId53"/>
    <p:sldId id="322" r:id="rId54"/>
    <p:sldId id="323" r:id="rId55"/>
    <p:sldId id="324" r:id="rId56"/>
    <p:sldId id="326" r:id="rId57"/>
    <p:sldId id="328" r:id="rId58"/>
    <p:sldId id="329" r:id="rId59"/>
    <p:sldId id="330" r:id="rId60"/>
  </p:sldIdLst>
  <p:sldSz cx="9144000" cy="6858000" type="screen4x3"/>
  <p:notesSz cx="6858000" cy="9144000"/>
  <p:embeddedFontLst>
    <p:embeddedFont>
      <p:font typeface="Impact" panose="020B0806030902050204" pitchFamily="34" charset="0"/>
      <p:regular r:id="rId62"/>
    </p:embeddedFont>
    <p:embeddedFont>
      <p:font typeface="Consolas" panose="020B0609020204030204" pitchFamily="49" charset="0"/>
      <p:regular r:id="rId63"/>
      <p:bold r:id="rId64"/>
      <p:italic r:id="rId65"/>
      <p:boldItalic r:id="rId66"/>
    </p:embeddedFont>
    <p:embeddedFont>
      <p:font typeface="Josefin Slab" panose="02000000000000000000" pitchFamily="2" charset="0"/>
      <p:regular r:id="rId67"/>
    </p:embeddedFont>
    <p:embeddedFont>
      <p:font typeface="Cordia New" panose="020B0304020202020204" pitchFamily="34" charset="-34"/>
      <p:regular r:id="rId68"/>
      <p:bold r:id="rId69"/>
      <p:italic r:id="rId70"/>
      <p:boldItalic r:id="rId71"/>
    </p:embeddedFont>
    <p:embeddedFont>
      <p:font typeface="Calibri" panose="020F0502020204030204" pitchFamily="34" charset="0"/>
      <p:regular r:id="rId72"/>
      <p:bold r:id="rId73"/>
      <p:italic r:id="rId74"/>
      <p:boldItalic r:id="rId7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47" autoAdjust="0"/>
    <p:restoredTop sz="81880" autoAdjust="0"/>
  </p:normalViewPr>
  <p:slideViewPr>
    <p:cSldViewPr showGuides="1">
      <p:cViewPr varScale="1">
        <p:scale>
          <a:sx n="75" d="100"/>
          <a:sy n="75" d="100"/>
        </p:scale>
        <p:origin x="-1734" y="-96"/>
      </p:cViewPr>
      <p:guideLst>
        <p:guide orient="horz" pos="2160"/>
        <p:guide orient="horz" pos="1066"/>
        <p:guide orient="horz" pos="3254"/>
        <p:guide pos="1152"/>
        <p:guide pos="2304"/>
        <p:guide pos="3456"/>
        <p:guide pos="4608"/>
        <p:guide pos="5759"/>
        <p:guide/>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91439" cy="91439"/>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2.fntdata"/><Relationship Id="rId68"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5.fntdata"/><Relationship Id="rId74" Type="http://schemas.openxmlformats.org/officeDocument/2006/relationships/font" Target="fonts/font13.fntdata"/><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image1.jpeg>
</file>

<file path=ppt/media/image2.png>
</file>

<file path=ppt/media/image3.jpeg>
</file>

<file path=ppt/media/image4.png>
</file>

<file path=ppt/media/image5.jpe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0F509DE-E036-4864-9D58-1D39757046B7}" type="datetimeFigureOut">
              <a:rPr lang="en-US" smtClean="0"/>
              <a:t>5/12/2014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899F41D-F3E1-40D6-ABAC-5A52A8F32D12}" type="slidenum">
              <a:rPr lang="en-US" smtClean="0"/>
              <a:t>‹#›</a:t>
            </a:fld>
            <a:endParaRPr lang="en-US"/>
          </a:p>
        </p:txBody>
      </p:sp>
    </p:spTree>
    <p:extLst>
      <p:ext uri="{BB962C8B-B14F-4D97-AF65-F5344CB8AC3E}">
        <p14:creationId xmlns:p14="http://schemas.microsoft.com/office/powerpoint/2010/main" val="2250196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Hi, my name is Gabriel, and I’m am a bad coder. [Title Slide] {Solemnly} [slide] In all aspects of coding, I have at some point in my life, committed profound atrocities [slide]. From naming of variables [slide],  members[slide], other constructs[slide], to method signatures [slide], to class composition [slide], function composition [slide], comments [slide], and countless other facets coding,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a:t>
            </a:fld>
            <a:endParaRPr lang="en-US"/>
          </a:p>
        </p:txBody>
      </p:sp>
    </p:spTree>
    <p:extLst>
      <p:ext uri="{BB962C8B-B14F-4D97-AF65-F5344CB8AC3E}">
        <p14:creationId xmlns:p14="http://schemas.microsoft.com/office/powerpoint/2010/main" val="3502258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function composition [slide], comments [slide], and countless other facets coding,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10</a:t>
            </a:fld>
            <a:endParaRPr lang="en-US"/>
          </a:p>
        </p:txBody>
      </p:sp>
    </p:spTree>
    <p:extLst>
      <p:ext uri="{BB962C8B-B14F-4D97-AF65-F5344CB8AC3E}">
        <p14:creationId xmlns:p14="http://schemas.microsoft.com/office/powerpoint/2010/main" val="231122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comments [slide], and countless other facets coding [slide],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11</a:t>
            </a:fld>
            <a:endParaRPr lang="en-US"/>
          </a:p>
        </p:txBody>
      </p:sp>
    </p:spTree>
    <p:extLst>
      <p:ext uri="{BB962C8B-B14F-4D97-AF65-F5344CB8AC3E}">
        <p14:creationId xmlns:p14="http://schemas.microsoft.com/office/powerpoint/2010/main" val="41729075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12</a:t>
            </a:fld>
            <a:endParaRPr lang="en-US"/>
          </a:p>
        </p:txBody>
      </p:sp>
    </p:spTree>
    <p:extLst>
      <p:ext uri="{BB962C8B-B14F-4D97-AF65-F5344CB8AC3E}">
        <p14:creationId xmlns:p14="http://schemas.microsoft.com/office/powerpoint/2010/main" val="4051189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As penance for the disreputable [slide], depraved [slide], grievous [slide] acts of coding sin that I have personally committed in my long, dark history in the software development profession, I ask that you let me share my with you the grave consequences of my acts [slide], the lessons that have preserved me [slide], and the covenants that carry me [golden ruler slide]. My hope is that in sharing these experiences, some of you may learn from my mistakes, and thereby, some of my misdeeds may be absolved.</a:t>
            </a:r>
            <a:endParaRPr lang="en-US" b="0" dirty="0" smtClean="0">
              <a:effectLst/>
            </a:endParaRPr>
          </a:p>
        </p:txBody>
      </p:sp>
      <p:sp>
        <p:nvSpPr>
          <p:cNvPr id="4" name="Slide Number Placeholder 3"/>
          <p:cNvSpPr>
            <a:spLocks noGrp="1"/>
          </p:cNvSpPr>
          <p:nvPr>
            <p:ph type="sldNum" sz="quarter" idx="10"/>
          </p:nvPr>
        </p:nvSpPr>
        <p:spPr/>
        <p:txBody>
          <a:bodyPr/>
          <a:lstStyle/>
          <a:p>
            <a:fld id="{8899F41D-F3E1-40D6-ABAC-5A52A8F32D12}" type="slidenum">
              <a:rPr lang="en-US" smtClean="0"/>
              <a:t>13</a:t>
            </a:fld>
            <a:endParaRPr lang="en-US"/>
          </a:p>
        </p:txBody>
      </p:sp>
    </p:spTree>
    <p:extLst>
      <p:ext uri="{BB962C8B-B14F-4D97-AF65-F5344CB8AC3E}">
        <p14:creationId xmlns:p14="http://schemas.microsoft.com/office/powerpoint/2010/main" val="304507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disreputable [slide], depraved [slide], grievous [slide] acts of coding sin[slide] that I have personally committed in my long, dark history in the software development profession, I ask that you let me share my with you the grave consequences of my acts [slide], the lessons that have preserved me [slide], and the covenants that carry me [golden ruler slide]. My hope is that in sharing these experiences, some of you may learn from my mistakes, and thereby, some of my misdeeds may be absolved.</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14</a:t>
            </a:fld>
            <a:endParaRPr lang="en-US"/>
          </a:p>
        </p:txBody>
      </p:sp>
    </p:spTree>
    <p:extLst>
      <p:ext uri="{BB962C8B-B14F-4D97-AF65-F5344CB8AC3E}">
        <p14:creationId xmlns:p14="http://schemas.microsoft.com/office/powerpoint/2010/main" val="14306770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As penance for the disreputable [slide], depraved [slide], grievous [slide] acts of coding sin that I have personally committed in my long, dark history in the software development profession, I ask that you let me share my with you the grave consequences of my acts [slide], the lessons that have preserved me [slide], and the covenants that carry me [slide]. My hope is that in sharing these experiences, some of you may learn from my mistakes, and thereby, some of my misdeeds may be absolved.</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15</a:t>
            </a:fld>
            <a:endParaRPr lang="en-US"/>
          </a:p>
        </p:txBody>
      </p:sp>
    </p:spTree>
    <p:extLst>
      <p:ext uri="{BB962C8B-B14F-4D97-AF65-F5344CB8AC3E}">
        <p14:creationId xmlns:p14="http://schemas.microsoft.com/office/powerpoint/2010/main" val="31731430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As penance for the disreputable [slide], depraved [slide], grievous [slide] acts of coding sin that I have personally committed in my long, dark history in the software development profession, I ask that you let me share my with you the grave consequences of my acts [slide], the lessons that I have preserved me [slide], and the covenants that carry me [slide]. [black]</a:t>
            </a:r>
            <a:r>
              <a:rPr lang="en-US" sz="1200" b="0" i="0" u="none" strike="noStrike" kern="1200" baseline="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rPr>
              <a:t>My hope is that in sharing these experiences, you may learn from my mistakes, and thereby, some of my misdeeds may be absolved.</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16</a:t>
            </a:fld>
            <a:endParaRPr lang="en-US"/>
          </a:p>
        </p:txBody>
      </p:sp>
    </p:spTree>
    <p:extLst>
      <p:ext uri="{BB962C8B-B14F-4D97-AF65-F5344CB8AC3E}">
        <p14:creationId xmlns:p14="http://schemas.microsoft.com/office/powerpoint/2010/main" val="31731430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As penance for the disreputable [slide], depraved [slide], grievous [slide] acts of coding sin that I have personally committed in my long, dark history in the software development profession, I ask that you let me share my with you the grave consequences of my acts [slide], the lessons that I have preserved me [slide], and the covenants that carry me [slide]. [black]</a:t>
            </a:r>
            <a:r>
              <a:rPr lang="en-US" sz="1200" b="0" i="0" u="none" strike="noStrike" kern="1200" baseline="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rPr>
              <a:t>My hope is that in sharing these experiences, you may learn from my mistakes, and thereby, some of my misdeeds may be absolved.</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17</a:t>
            </a:fld>
            <a:endParaRPr lang="en-US"/>
          </a:p>
        </p:txBody>
      </p:sp>
    </p:spTree>
    <p:extLst>
      <p:ext uri="{BB962C8B-B14F-4D97-AF65-F5344CB8AC3E}">
        <p14:creationId xmlns:p14="http://schemas.microsoft.com/office/powerpoint/2010/main" val="31731430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As penance for the disreputable [slide], depraved [slide], grievous [slide] acts of coding sin that I have personally committed in my long, dark history in the software development profession, I ask that you let me share my with you the grave consequences of my acts [slide], the lessons that I have preserved me [slide], and the covenants that carry me [slide]. [black]</a:t>
            </a:r>
            <a:r>
              <a:rPr lang="en-US" sz="1200" b="0" i="0" u="none" strike="noStrike" kern="1200" baseline="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rPr>
              <a:t>My hope is that in sharing these experiences, you may learn from my mistakes, and thereby, some of my misdeeds may be absolved.</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18</a:t>
            </a:fld>
            <a:endParaRPr lang="en-US"/>
          </a:p>
        </p:txBody>
      </p:sp>
    </p:spTree>
    <p:extLst>
      <p:ext uri="{BB962C8B-B14F-4D97-AF65-F5344CB8AC3E}">
        <p14:creationId xmlns:p14="http://schemas.microsoft.com/office/powerpoint/2010/main" val="31731430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My hope is that in sharing these experiences, you may learn from my mistakes, and thereby, some of my misdeeds may be absolved.</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19</a:t>
            </a:fld>
            <a:endParaRPr lang="en-US"/>
          </a:p>
        </p:txBody>
      </p:sp>
    </p:spTree>
    <p:extLst>
      <p:ext uri="{BB962C8B-B14F-4D97-AF65-F5344CB8AC3E}">
        <p14:creationId xmlns:p14="http://schemas.microsoft.com/office/powerpoint/2010/main" val="3214464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Hi, my name is Gabriel, and I’m am a bad coder. [Title Slide] {Pause} {Solemnly} [slide] In all aspects of coding, I have at some point in my life, committed profound atrocities [slide]. From naming of variables [slide],  members[slide], other constructs[slide], to method signatures [slide], to class composition [slide], function composition [slide], comments [slide], and countless other facets coding,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a:t>
            </a:fld>
            <a:endParaRPr lang="en-US"/>
          </a:p>
        </p:txBody>
      </p:sp>
    </p:spTree>
    <p:extLst>
      <p:ext uri="{BB962C8B-B14F-4D97-AF65-F5344CB8AC3E}">
        <p14:creationId xmlns:p14="http://schemas.microsoft.com/office/powerpoint/2010/main" val="25532720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I’d like to</a:t>
            </a:r>
            <a:r>
              <a:rPr lang="en-US" sz="1200" b="0" i="0" u="none" strike="noStrike" kern="1200" baseline="0" dirty="0" smtClean="0">
                <a:solidFill>
                  <a:schemeClr val="tx1"/>
                </a:solidFill>
                <a:effectLst/>
                <a:latin typeface="+mn-lt"/>
                <a:ea typeface="+mn-ea"/>
                <a:cs typeface="+mn-cs"/>
              </a:rPr>
              <a:t> start by sharing some of my favorite quotes. They remind me of the importance of the keeping code clean and what it means to write good code. It helps to repeat these quotes silently to yourself in front of your monitor every morning.</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20</a:t>
            </a:fld>
            <a:endParaRPr lang="en-US"/>
          </a:p>
        </p:txBody>
      </p:sp>
    </p:spTree>
    <p:extLst>
      <p:ext uri="{BB962C8B-B14F-4D97-AF65-F5344CB8AC3E}">
        <p14:creationId xmlns:p14="http://schemas.microsoft.com/office/powerpoint/2010/main" val="25571567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as long as we’ve been coding, w</a:t>
            </a:r>
            <a:r>
              <a:rPr lang="en-US" dirty="0" smtClean="0"/>
              <a:t>e’ve</a:t>
            </a:r>
            <a:r>
              <a:rPr lang="en-US" baseline="0" dirty="0" smtClean="0"/>
              <a:t> all been able to write code that runs. That the part’s easy, because computers are fantastic at reading code. Coding for people is what’s challenging, and it’s what really matters. If you’ve ever had to maintain code or add functionality to existing code, you may have noticed that you spend way more time reading old code than you do writing new code. It’s critical that we vigilantly empathize with our human readers. Put yourself in their shoes. Code should be easy for other people to read and quickly assimilate.</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21</a:t>
            </a:fld>
            <a:endParaRPr lang="en-US"/>
          </a:p>
        </p:txBody>
      </p:sp>
    </p:spTree>
    <p:extLst>
      <p:ext uri="{BB962C8B-B14F-4D97-AF65-F5344CB8AC3E}">
        <p14:creationId xmlns:p14="http://schemas.microsoft.com/office/powerpoint/2010/main" val="41627472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Defending the </a:t>
            </a:r>
            <a:r>
              <a:rPr lang="en-US" baseline="0" dirty="0" smtClean="0"/>
              <a:t>code means </a:t>
            </a:r>
            <a:r>
              <a:rPr lang="en-US" baseline="0" dirty="0" smtClean="0"/>
              <a:t>pressing for time in your organization to do it right or fix it, to keep yourself happy and sane working in it, if you don’t do it, who will? Would it be my manager’s fault, or the fault of the customers, or anyone else if the code is bad? No, clearly it’s the coder’s fault. The manager may seem like the evil one, applying the pressure, pushing the requirements or the schedule. But, that is their responsibility. Well, our responsibility is to get the code right. It may take some courage to stand up for what’s best for the code, but ultimately, isn’t it vital that we do? Our own sanity, our job, the stability of the product are on line.</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22</a:t>
            </a:fld>
            <a:endParaRPr lang="en-US"/>
          </a:p>
        </p:txBody>
      </p:sp>
    </p:spTree>
    <p:extLst>
      <p:ext uri="{BB962C8B-B14F-4D97-AF65-F5344CB8AC3E}">
        <p14:creationId xmlns:p14="http://schemas.microsoft.com/office/powerpoint/2010/main" val="18005812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I’ll take it a step further and say that it’s torturous working hard to accomplish small things, and knowing that all the flailing that you’re doing, you’re doing because the code you’re working in is so full of compromises. It’s become large, complex, and fragile. I mean the type of code that can be compared to the reefs, that die at the slightest human touch – just absolutely torturous when every modification is as intense as brain surgery.</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23</a:t>
            </a:fld>
            <a:endParaRPr lang="en-US"/>
          </a:p>
        </p:txBody>
      </p:sp>
    </p:spTree>
    <p:extLst>
      <p:ext uri="{BB962C8B-B14F-4D97-AF65-F5344CB8AC3E}">
        <p14:creationId xmlns:p14="http://schemas.microsoft.com/office/powerpoint/2010/main" val="18005812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24</a:t>
            </a:fld>
            <a:endParaRPr lang="en-US"/>
          </a:p>
        </p:txBody>
      </p:sp>
    </p:spTree>
    <p:extLst>
      <p:ext uri="{BB962C8B-B14F-4D97-AF65-F5344CB8AC3E}">
        <p14:creationId xmlns:p14="http://schemas.microsoft.com/office/powerpoint/2010/main" val="18005812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a:t>
            </a:r>
            <a:r>
              <a:rPr lang="en-US" baseline="0" dirty="0" smtClean="0"/>
              <a:t> You know what, dude? You will not add more confusion, chaos, and clutter today. Do the feature right, and clean something up while you’re in there. Next time I hear you say something like, “oh, well. It already sucks. Throwing more crap onto this abysmal pile won’t make much difference. ” Go find a new job.</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25</a:t>
            </a:fld>
            <a:endParaRPr lang="en-US"/>
          </a:p>
        </p:txBody>
      </p:sp>
    </p:spTree>
    <p:extLst>
      <p:ext uri="{BB962C8B-B14F-4D97-AF65-F5344CB8AC3E}">
        <p14:creationId xmlns:p14="http://schemas.microsoft.com/office/powerpoint/2010/main" val="18005812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feel that those are all good things to keep in mind</a:t>
            </a:r>
            <a:r>
              <a:rPr lang="en-US" dirty="0" smtClean="0"/>
              <a:t>. Moving on,</a:t>
            </a:r>
            <a:r>
              <a:rPr lang="en-US" baseline="0" dirty="0" smtClean="0"/>
              <a:t> h</a:t>
            </a:r>
            <a:r>
              <a:rPr lang="en-US" dirty="0" smtClean="0"/>
              <a:t>ere are some mistakes in naming, comments, function composition, and class composition.</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26</a:t>
            </a:fld>
            <a:endParaRPr lang="en-US"/>
          </a:p>
        </p:txBody>
      </p:sp>
    </p:spTree>
    <p:extLst>
      <p:ext uri="{BB962C8B-B14F-4D97-AF65-F5344CB8AC3E}">
        <p14:creationId xmlns:p14="http://schemas.microsoft.com/office/powerpoint/2010/main" val="14457914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Naming is hard, but doing it right is key in maximizing code readability. Here</a:t>
            </a:r>
            <a:r>
              <a:rPr lang="en-US" baseline="0" dirty="0" smtClean="0"/>
              <a:t> are some lessons I’ve learned in the school of naming.</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27</a:t>
            </a:fld>
            <a:endParaRPr lang="en-US"/>
          </a:p>
        </p:txBody>
      </p:sp>
    </p:spTree>
    <p:extLst>
      <p:ext uri="{BB962C8B-B14F-4D97-AF65-F5344CB8AC3E}">
        <p14:creationId xmlns:p14="http://schemas.microsoft.com/office/powerpoint/2010/main" val="27945942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LOID, very readable, not a real</a:t>
            </a:r>
            <a:r>
              <a:rPr lang="en-US" baseline="0" dirty="0" smtClean="0"/>
              <a:t> word, but it ought to be. Imagine reading this for the first time. You have to spend some mental effort reading around, looking for context clues to indicate that this is actually a “</a:t>
            </a:r>
            <a:r>
              <a:rPr lang="en-US" baseline="0" dirty="0" err="1" smtClean="0"/>
              <a:t>languageOperationId</a:t>
            </a:r>
            <a:r>
              <a:rPr lang="en-US" baseline="0" dirty="0" smtClean="0"/>
              <a:t>.” Not a big deal maybe, but the small bits mental effort expended in understanding names like this add up slowly to exhaustion.</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28</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I’ve chosen a name that describes the type of object stored by the variable. That’s not so useful given that I can determine the just type by hovering over the variable with the mouse. What’s missing here is the intention. Heck, I could’ve named it in a way that indicates the type and intention all at once. </a:t>
            </a:r>
          </a:p>
          <a:p>
            <a:r>
              <a:rPr lang="en-US" baseline="0" dirty="0" smtClean="0"/>
              <a:t>“Does the surrounding code tell me about the variable name, or does the variable name tell me about the surrounding code?”</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29</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Hi, my name is Gabriel, and I’m am a bad coder. [Title Slide] {Pause} {Solemnly} [slide] In all aspects of coding, I have at some point in my career, committed profound atrocities [slide]. From naming of variables [slide],  members[slide], other constructs[slide], to method signatures [slide], to class composition [slide], function composition [slide], comments [slide], and countless other facets coding,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3</a:t>
            </a:fld>
            <a:endParaRPr lang="en-US"/>
          </a:p>
        </p:txBody>
      </p:sp>
    </p:spTree>
    <p:extLst>
      <p:ext uri="{BB962C8B-B14F-4D97-AF65-F5344CB8AC3E}">
        <p14:creationId xmlns:p14="http://schemas.microsoft.com/office/powerpoint/2010/main" val="28703235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I’ve told a lie. An array is not a list. I’ve added unnecessary</a:t>
            </a:r>
            <a:r>
              <a:rPr lang="en-US" baseline="0" dirty="0" smtClean="0"/>
              <a:t> specificity, and it wasn’t even accurate.</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30</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gave absolutely no information</a:t>
            </a:r>
            <a:r>
              <a:rPr lang="en-US" baseline="0" dirty="0" smtClean="0"/>
              <a:t> with this name. Again, readers would have to look around to see what I had in mind for “o.” It was not very courteous of me to force the reader to spend extra mental effort when I could have just spent slightly more manual effort, a little more typing.  There, see how much more meaningful that is. A name like that tells a whole story on its own.</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31</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extra</a:t>
            </a:r>
            <a:r>
              <a:rPr lang="en-US" baseline="0" dirty="0" smtClean="0"/>
              <a:t> “a” means array. For some reason at the time I wrote this, I thought that such prefixes would be helpful. Helpfulness aside, here’s one reason why it’s annoying. Try talking about a thing called a-area-ids. “If a-area-ids, for each </a:t>
            </a:r>
            <a:r>
              <a:rPr lang="en-US" baseline="0" dirty="0" err="1" smtClean="0"/>
              <a:t>areaId</a:t>
            </a:r>
            <a:r>
              <a:rPr lang="en-US" baseline="0" dirty="0" smtClean="0"/>
              <a:t> in a-area-ids, a-area-ids dot index of.” It sounds like broken English and forming the sounds is awkward. Try saying a-area-ids 5 times fast. I could have just called it </a:t>
            </a:r>
            <a:r>
              <a:rPr lang="en-US" baseline="0" dirty="0" err="1" smtClean="0"/>
              <a:t>areaIds</a:t>
            </a:r>
            <a:r>
              <a:rPr lang="en-US" baseline="0" dirty="0" smtClean="0"/>
              <a:t>. As a rule, names should be pronounceable.</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32</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These all simply return an enumerable of something and they don’t</a:t>
            </a:r>
            <a:r>
              <a:rPr lang="en-US" sz="1200" b="0" i="0" u="none" strike="noStrike" kern="1200" baseline="0" dirty="0" smtClean="0">
                <a:solidFill>
                  <a:schemeClr val="tx1"/>
                </a:solidFill>
                <a:effectLst/>
                <a:latin typeface="+mn-lt"/>
                <a:ea typeface="+mn-ea"/>
                <a:cs typeface="+mn-cs"/>
              </a:rPr>
              <a:t> do so</a:t>
            </a:r>
            <a:r>
              <a:rPr lang="en-US" sz="1200" b="0" i="0" u="none" strike="noStrike" kern="1200" dirty="0" smtClean="0">
                <a:solidFill>
                  <a:schemeClr val="tx1"/>
                </a:solidFill>
                <a:effectLst/>
                <a:latin typeface="+mn-lt"/>
                <a:ea typeface="+mn-ea"/>
                <a:cs typeface="+mn-cs"/>
              </a:rPr>
              <a:t> in a significantly different way. It’s not as if “fetch” necessarily hits a database, or “retrieve” does an </a:t>
            </a:r>
            <a:r>
              <a:rPr lang="en-US" sz="1200" b="0" i="0" u="none" strike="noStrike" kern="1200" dirty="0" err="1" smtClean="0">
                <a:solidFill>
                  <a:schemeClr val="tx1"/>
                </a:solidFill>
                <a:effectLst/>
                <a:latin typeface="+mn-lt"/>
                <a:ea typeface="+mn-ea"/>
                <a:cs typeface="+mn-cs"/>
              </a:rPr>
              <a:t>ajax</a:t>
            </a:r>
            <a:r>
              <a:rPr lang="en-US" sz="1200" b="0" i="0" u="none" strike="noStrike" kern="1200" dirty="0" smtClean="0">
                <a:solidFill>
                  <a:schemeClr val="tx1"/>
                </a:solidFill>
                <a:effectLst/>
                <a:latin typeface="+mn-lt"/>
                <a:ea typeface="+mn-ea"/>
                <a:cs typeface="+mn-cs"/>
              </a:rPr>
              <a:t> call. There’s absolutely no more information given by the verb I chose, but because my naming is so inconsistent, a reader might be inclined</a:t>
            </a:r>
            <a:r>
              <a:rPr lang="en-US" sz="1200" b="0" i="0" u="none" strike="noStrike" kern="1200" baseline="0" dirty="0" smtClean="0">
                <a:solidFill>
                  <a:schemeClr val="tx1"/>
                </a:solidFill>
                <a:effectLst/>
                <a:latin typeface="+mn-lt"/>
                <a:ea typeface="+mn-ea"/>
                <a:cs typeface="+mn-cs"/>
              </a:rPr>
              <a:t> to </a:t>
            </a:r>
            <a:r>
              <a:rPr lang="en-US" sz="1200" b="0" i="0" u="none" strike="noStrike" kern="1200" dirty="0" smtClean="0">
                <a:solidFill>
                  <a:schemeClr val="tx1"/>
                </a:solidFill>
                <a:effectLst/>
                <a:latin typeface="+mn-lt"/>
                <a:ea typeface="+mn-ea"/>
                <a:cs typeface="+mn-cs"/>
              </a:rPr>
              <a:t>think there is something significantly different about the means of retrieval. It’s bad information, by way of careless </a:t>
            </a:r>
            <a:r>
              <a:rPr lang="en-US" sz="1200" b="0" i="0" u="none" strike="noStrike" kern="1200" dirty="0" err="1" smtClean="0">
                <a:solidFill>
                  <a:schemeClr val="tx1"/>
                </a:solidFill>
                <a:effectLst/>
                <a:latin typeface="+mn-lt"/>
                <a:ea typeface="+mn-ea"/>
                <a:cs typeface="+mn-cs"/>
              </a:rPr>
              <a:t>synonymomizing</a:t>
            </a:r>
            <a:r>
              <a:rPr lang="en-US" sz="1200" b="0" i="0" u="none" strike="noStrike" kern="1200" dirty="0" smtClean="0">
                <a:solidFill>
                  <a:schemeClr val="tx1"/>
                </a:solidFill>
                <a:effectLst/>
                <a:latin typeface="+mn-lt"/>
                <a:ea typeface="+mn-ea"/>
                <a:cs typeface="+mn-cs"/>
              </a:rPr>
              <a:t>.</a:t>
            </a:r>
          </a:p>
          <a:p>
            <a:pPr rtl="0"/>
            <a:endParaRPr lang="en-US" sz="1200" b="0" i="0" u="none" strike="noStrike" kern="1200" dirty="0" smtClean="0">
              <a:solidFill>
                <a:schemeClr val="tx1"/>
              </a:solidFill>
              <a:effectLst/>
              <a:latin typeface="+mn-lt"/>
              <a:ea typeface="+mn-ea"/>
              <a:cs typeface="+mn-cs"/>
            </a:endParaRPr>
          </a:p>
          <a:p>
            <a:pPr rtl="0"/>
            <a:r>
              <a:rPr lang="en-US" sz="1200" b="0" i="0" u="none" strike="noStrike" kern="1200" dirty="0" smtClean="0">
                <a:solidFill>
                  <a:schemeClr val="tx1"/>
                </a:solidFill>
                <a:effectLst/>
                <a:latin typeface="+mn-lt"/>
                <a:ea typeface="+mn-ea"/>
                <a:cs typeface="+mn-cs"/>
              </a:rPr>
              <a:t>To sum it up, good naming can be powerful. Bad naming</a:t>
            </a:r>
            <a:r>
              <a:rPr lang="en-US" sz="1200" b="0" i="0" u="none" strike="noStrike" kern="1200" baseline="0" dirty="0" smtClean="0">
                <a:solidFill>
                  <a:schemeClr val="tx1"/>
                </a:solidFill>
                <a:effectLst/>
                <a:latin typeface="+mn-lt"/>
                <a:ea typeface="+mn-ea"/>
                <a:cs typeface="+mn-cs"/>
              </a:rPr>
              <a:t> is hurdles, speed bumps, traffic jams, and at the end of 8 hours, road rage.</a:t>
            </a:r>
            <a:endParaRPr lang="en-US" b="0" dirty="0" smtClean="0">
              <a:effectLst/>
            </a:endParaRPr>
          </a:p>
        </p:txBody>
      </p:sp>
      <p:sp>
        <p:nvSpPr>
          <p:cNvPr id="4" name="Slide Number Placeholder 3"/>
          <p:cNvSpPr>
            <a:spLocks noGrp="1"/>
          </p:cNvSpPr>
          <p:nvPr>
            <p:ph type="sldNum" sz="quarter" idx="10"/>
          </p:nvPr>
        </p:nvSpPr>
        <p:spPr/>
        <p:txBody>
          <a:bodyPr/>
          <a:lstStyle/>
          <a:p>
            <a:fld id="{8899F41D-F3E1-40D6-ABAC-5A52A8F32D12}" type="slidenum">
              <a:rPr lang="en-US" smtClean="0"/>
              <a:t>33</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To sum it up, good naming can be powerful. Bad naming</a:t>
            </a:r>
            <a:r>
              <a:rPr lang="en-US" sz="1200" b="0" i="0" u="none" strike="noStrike" kern="1200" baseline="0" dirty="0" smtClean="0">
                <a:solidFill>
                  <a:schemeClr val="tx1"/>
                </a:solidFill>
                <a:effectLst/>
                <a:latin typeface="+mn-lt"/>
                <a:ea typeface="+mn-ea"/>
                <a:cs typeface="+mn-cs"/>
              </a:rPr>
              <a:t> is hurdles, speed bumps, traffic jams, road rage.</a:t>
            </a:r>
            <a:endParaRPr lang="en-US" b="0" dirty="0" smtClean="0">
              <a:effectLst/>
            </a:endParaRPr>
          </a:p>
        </p:txBody>
      </p:sp>
      <p:sp>
        <p:nvSpPr>
          <p:cNvPr id="4" name="Slide Number Placeholder 3"/>
          <p:cNvSpPr>
            <a:spLocks noGrp="1"/>
          </p:cNvSpPr>
          <p:nvPr>
            <p:ph type="sldNum" sz="quarter" idx="10"/>
          </p:nvPr>
        </p:nvSpPr>
        <p:spPr/>
        <p:txBody>
          <a:bodyPr/>
          <a:lstStyle/>
          <a:p>
            <a:fld id="{8899F41D-F3E1-40D6-ABAC-5A52A8F32D12}" type="slidenum">
              <a:rPr lang="en-US" smtClean="0"/>
              <a:t>34</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topic!</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35</a:t>
            </a:fld>
            <a:endParaRPr lang="en-US"/>
          </a:p>
        </p:txBody>
      </p:sp>
    </p:spTree>
    <p:extLst>
      <p:ext uri="{BB962C8B-B14F-4D97-AF65-F5344CB8AC3E}">
        <p14:creationId xmlns:p14="http://schemas.microsoft.com/office/powerpoint/2010/main" val="2113337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was not for emphasis, but even if it had been, it’d be wrong. I bet you’re wondering how to improve this.</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36</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region, not</a:t>
            </a:r>
            <a:r>
              <a:rPr lang="en-US" baseline="0" dirty="0" smtClean="0"/>
              <a:t> necessary. There are regions for that.</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37</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Guess what.</a:t>
            </a:r>
            <a:r>
              <a:rPr lang="en-US" baseline="0" dirty="0" smtClean="0"/>
              <a:t> The variable that this was supposed to be attached to was moved, but since it didn’t break anything to leave this comment in place, it was left and now appears to describe different variable and it’s totally inaccurate and misleading. And, I might have conveyed the same information by naming the variable something more explicit.</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38</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Comments</a:t>
            </a:r>
            <a:r>
              <a:rPr lang="en-US" baseline="0" dirty="0" smtClean="0"/>
              <a:t> such as this, that act as an explanation for code, should not be necessary. If I find myself feeling like a should make a comment like this, it’s a sign that my code should be refactored. The code should be made as easily readable as the comment.</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39</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Hi, my name is Gabriel, and I’m am a bad coder. [Title Slide] {Pause} {Solemnly} [slide] In all aspects of coding, I have at some point in my life, committed profound atrocities [slide]. From naming of variables [slide],  members[slide], other constructs[slide], to method signatures [slide], to class composition [slide], function composition [slide], comments [slide], and countless other facets coding,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a:t>
            </a:fld>
            <a:endParaRPr lang="en-US"/>
          </a:p>
        </p:txBody>
      </p:sp>
    </p:spTree>
    <p:extLst>
      <p:ext uri="{BB962C8B-B14F-4D97-AF65-F5344CB8AC3E}">
        <p14:creationId xmlns:p14="http://schemas.microsoft.com/office/powerpoint/2010/main" val="255715674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code</a:t>
            </a:r>
            <a:r>
              <a:rPr lang="en-US" baseline="0" dirty="0" smtClean="0"/>
              <a:t> is that </a:t>
            </a:r>
            <a:r>
              <a:rPr lang="en-US" dirty="0" smtClean="0"/>
              <a:t>dangerous,</a:t>
            </a:r>
            <a:r>
              <a:rPr lang="en-US" baseline="0" dirty="0" smtClean="0"/>
              <a:t> it needs to be fixed. Clearly, it’s a liability. These comments are unprofessional and help us developers earn our reputation for bad work ethic. Furthermore, it sets a tone of dread for your maintainer.</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40</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Source</a:t>
            </a:r>
            <a:r>
              <a:rPr lang="en-US" baseline="0" dirty="0" smtClean="0"/>
              <a:t> control provides annotations with the date, author, and a link to the bug details. This provides noise.</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41</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takeaway</a:t>
            </a:r>
            <a:r>
              <a:rPr lang="en-US" baseline="0" dirty="0" smtClean="0"/>
              <a:t> on comments is that I’ve never used </a:t>
            </a:r>
            <a:r>
              <a:rPr lang="en-US" baseline="0" smtClean="0"/>
              <a:t>them correctly</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42</a:t>
            </a:fld>
            <a:endParaRPr lang="en-US"/>
          </a:p>
        </p:txBody>
      </p:sp>
    </p:spTree>
    <p:extLst>
      <p:ext uri="{BB962C8B-B14F-4D97-AF65-F5344CB8AC3E}">
        <p14:creationId xmlns:p14="http://schemas.microsoft.com/office/powerpoint/2010/main" val="7237737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43</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In this intimidating function, I’ve done so much detail-level manipulation of whatever I was doing, that it’s absurdly laborious to trudge through,</a:t>
            </a:r>
            <a:r>
              <a:rPr lang="en-US" sz="1200" b="0" i="0" u="none" strike="noStrike" kern="1200" baseline="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rPr>
              <a:t>debug</a:t>
            </a:r>
            <a:r>
              <a:rPr lang="en-US" sz="1200" b="0" i="0" u="none" strike="noStrike" kern="1200" baseline="0" dirty="0" smtClean="0">
                <a:solidFill>
                  <a:schemeClr val="tx1"/>
                </a:solidFill>
                <a:effectLst/>
                <a:latin typeface="+mn-lt"/>
                <a:ea typeface="+mn-ea"/>
                <a:cs typeface="+mn-cs"/>
              </a:rPr>
              <a:t> and </a:t>
            </a:r>
            <a:r>
              <a:rPr lang="en-US" sz="1200" b="0" i="0" u="none" strike="noStrike" kern="1200" dirty="0" smtClean="0">
                <a:solidFill>
                  <a:schemeClr val="tx1"/>
                </a:solidFill>
                <a:effectLst/>
                <a:latin typeface="+mn-lt"/>
                <a:ea typeface="+mn-ea"/>
                <a:cs typeface="+mn-cs"/>
              </a:rPr>
              <a:t>modify. Forget testing. How do you all feel about reading this? How</a:t>
            </a:r>
            <a:r>
              <a:rPr lang="en-US" sz="1200" b="0" i="0" u="none" strike="noStrike" kern="1200" baseline="0" dirty="0" smtClean="0">
                <a:solidFill>
                  <a:schemeClr val="tx1"/>
                </a:solidFill>
                <a:effectLst/>
                <a:latin typeface="+mn-lt"/>
                <a:ea typeface="+mn-ea"/>
                <a:cs typeface="+mn-cs"/>
              </a:rPr>
              <a:t> many hours do I have?</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44</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Side-effects.</a:t>
            </a:r>
            <a:r>
              <a:rPr lang="en-US" sz="1200" b="0" i="0" u="none" strike="noStrike" kern="1200" baseline="0" dirty="0" smtClean="0">
                <a:solidFill>
                  <a:schemeClr val="tx1"/>
                </a:solidFill>
                <a:effectLst/>
                <a:latin typeface="+mn-lt"/>
                <a:ea typeface="+mn-ea"/>
                <a:cs typeface="+mn-cs"/>
              </a:rPr>
              <a:t> Who among us likes stomach cramps, gas, diarrhea, head pain, nausea, sweating, involuntary quivering, dizziness, drowsiness, or anxiety? Those are side effects of Zoloft, and they’re as appealing as functions that secretly cause any number of strange side-effects. Starting with one. One side effect, no </a:t>
            </a:r>
            <a:r>
              <a:rPr lang="en-US" sz="1200" b="0" i="0" u="none" strike="noStrike" kern="1200" baseline="0" dirty="0" err="1" smtClean="0">
                <a:solidFill>
                  <a:schemeClr val="tx1"/>
                </a:solidFill>
                <a:effectLst/>
                <a:latin typeface="+mn-lt"/>
                <a:ea typeface="+mn-ea"/>
                <a:cs typeface="+mn-cs"/>
              </a:rPr>
              <a:t>bueno</a:t>
            </a:r>
            <a:r>
              <a:rPr lang="en-US" sz="1200" b="0" i="0" u="none" strike="noStrike" kern="1200" baseline="0" dirty="0" smtClean="0">
                <a:solidFill>
                  <a:schemeClr val="tx1"/>
                </a:solidFill>
                <a:effectLst/>
                <a:latin typeface="+mn-lt"/>
                <a:ea typeface="+mn-ea"/>
                <a:cs typeface="+mn-cs"/>
              </a:rPr>
              <a:t>, no me </a:t>
            </a:r>
            <a:r>
              <a:rPr lang="en-US" sz="1200" b="0" i="0" u="none" strike="noStrike" kern="1200" baseline="0" dirty="0" err="1" smtClean="0">
                <a:solidFill>
                  <a:schemeClr val="tx1"/>
                </a:solidFill>
                <a:effectLst/>
                <a:latin typeface="+mn-lt"/>
                <a:ea typeface="+mn-ea"/>
                <a:cs typeface="+mn-cs"/>
              </a:rPr>
              <a:t>gusta</a:t>
            </a:r>
            <a:r>
              <a:rPr lang="en-US" sz="1200" b="0" i="0" u="none" strike="noStrike" kern="1200" baseline="0" dirty="0" smtClean="0">
                <a:solidFill>
                  <a:schemeClr val="tx1"/>
                </a:solidFill>
                <a:effectLst/>
                <a:latin typeface="+mn-lt"/>
                <a:ea typeface="+mn-ea"/>
                <a:cs typeface="+mn-cs"/>
              </a:rPr>
              <a:t>. Functions should not do more than they seem to. There should be no side effects. I’m showing the same code from the last slide, that enormous canvas drawing function. How does it make you feel that along with doing all of that work to draw this visual element, that function also ensures that the parent thing has its dimensions updated? It gives me involuntary quivering. </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45</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smtClean="0">
                <a:solidFill>
                  <a:schemeClr val="tx1"/>
                </a:solidFill>
                <a:effectLst/>
                <a:latin typeface="+mn-lt"/>
                <a:ea typeface="+mn-ea"/>
                <a:cs typeface="+mn-cs"/>
              </a:rPr>
              <a:t>You know what is supposed</a:t>
            </a:r>
            <a:r>
              <a:rPr lang="en-US" sz="1200" b="0" i="0" u="none" strike="noStrike" kern="1200" baseline="0" dirty="0" smtClean="0">
                <a:solidFill>
                  <a:schemeClr val="tx1"/>
                </a:solidFill>
                <a:effectLst/>
                <a:latin typeface="+mn-lt"/>
                <a:ea typeface="+mn-ea"/>
                <a:cs typeface="+mn-cs"/>
              </a:rPr>
              <a:t> to be the intention for this one? It handles the </a:t>
            </a:r>
            <a:r>
              <a:rPr lang="en-US" sz="1200" b="0" i="0" u="none" strike="noStrike" kern="1200" baseline="0" dirty="0" err="1" smtClean="0">
                <a:solidFill>
                  <a:schemeClr val="tx1"/>
                </a:solidFill>
                <a:effectLst/>
                <a:latin typeface="+mn-lt"/>
                <a:ea typeface="+mn-ea"/>
                <a:cs typeface="+mn-cs"/>
              </a:rPr>
              <a:t>mousedown</a:t>
            </a:r>
            <a:r>
              <a:rPr lang="en-US" sz="1200" b="0" i="0" u="none" strike="noStrike" kern="1200" baseline="0" dirty="0" smtClean="0">
                <a:solidFill>
                  <a:schemeClr val="tx1"/>
                </a:solidFill>
                <a:effectLst/>
                <a:latin typeface="+mn-lt"/>
                <a:ea typeface="+mn-ea"/>
                <a:cs typeface="+mn-cs"/>
              </a:rPr>
              <a:t> event for a root level UI element.</a:t>
            </a:r>
            <a:r>
              <a:rPr lang="en-US" sz="1200" b="0" i="0" u="none" strike="noStrike" kern="1200" dirty="0" smtClean="0">
                <a:solidFill>
                  <a:schemeClr val="tx1"/>
                </a:solidFill>
                <a:effectLst/>
                <a:latin typeface="+mn-lt"/>
                <a:ea typeface="+mn-ea"/>
                <a:cs typeface="+mn-cs"/>
              </a:rPr>
              <a:t> Its intention should be clear and simple. Sort out the type of mouse event and hand off the next level of </a:t>
            </a:r>
            <a:r>
              <a:rPr lang="en-US" sz="1200" b="0" i="0" u="none" strike="noStrike" kern="1200" dirty="0" err="1" smtClean="0">
                <a:solidFill>
                  <a:schemeClr val="tx1"/>
                </a:solidFill>
                <a:effectLst/>
                <a:latin typeface="+mn-lt"/>
                <a:ea typeface="+mn-ea"/>
                <a:cs typeface="+mn-cs"/>
              </a:rPr>
              <a:t>responsiblities</a:t>
            </a:r>
            <a:r>
              <a:rPr lang="en-US" sz="1200" b="0" i="0" u="none" strike="noStrike" kern="1200" dirty="0" smtClean="0">
                <a:solidFill>
                  <a:schemeClr val="tx1"/>
                </a:solidFill>
                <a:effectLst/>
                <a:latin typeface="+mn-lt"/>
                <a:ea typeface="+mn-ea"/>
                <a:cs typeface="+mn-cs"/>
              </a:rPr>
              <a:t> to functions concerned with whatever that specific mouse event should trigger. Instead this thing hordes and shelters all things</a:t>
            </a:r>
            <a:r>
              <a:rPr lang="en-US" sz="1200" b="0" i="0" u="none" strike="noStrike" kern="1200" baseline="0" dirty="0" smtClean="0">
                <a:solidFill>
                  <a:schemeClr val="tx1"/>
                </a:solidFill>
                <a:effectLst/>
                <a:latin typeface="+mn-lt"/>
                <a:ea typeface="+mn-ea"/>
                <a:cs typeface="+mn-cs"/>
              </a:rPr>
              <a:t> that could be done on </a:t>
            </a:r>
            <a:r>
              <a:rPr lang="en-US" sz="1200" b="0" i="0" u="none" strike="noStrike" kern="1200" dirty="0" err="1" smtClean="0">
                <a:solidFill>
                  <a:schemeClr val="tx1"/>
                </a:solidFill>
                <a:effectLst/>
                <a:latin typeface="+mn-lt"/>
                <a:ea typeface="+mn-ea"/>
                <a:cs typeface="+mn-cs"/>
              </a:rPr>
              <a:t>mousedown</a:t>
            </a:r>
            <a:r>
              <a:rPr lang="en-US" sz="1200" b="0" i="0" u="none" strike="noStrike" kern="1200" dirty="0" smtClean="0">
                <a:solidFill>
                  <a:schemeClr val="tx1"/>
                </a:solidFill>
                <a:effectLst/>
                <a:latin typeface="+mn-lt"/>
                <a:ea typeface="+mn-ea"/>
                <a:cs typeface="+mn-cs"/>
              </a:rPr>
              <a:t>. What does it</a:t>
            </a:r>
            <a:r>
              <a:rPr lang="en-US" sz="1200" b="0" i="0" u="none" strike="noStrike" kern="1200" baseline="0" dirty="0" smtClean="0">
                <a:solidFill>
                  <a:schemeClr val="tx1"/>
                </a:solidFill>
                <a:effectLst/>
                <a:latin typeface="+mn-lt"/>
                <a:ea typeface="+mn-ea"/>
                <a:cs typeface="+mn-cs"/>
              </a:rPr>
              <a:t> not do?</a:t>
            </a:r>
            <a:r>
              <a:rPr lang="en-US" sz="1200" b="0" i="0" u="none" strike="noStrike" kern="1200" dirty="0" smtClean="0">
                <a:solidFill>
                  <a:schemeClr val="tx1"/>
                </a:solidFill>
                <a:effectLst/>
                <a:latin typeface="+mn-lt"/>
                <a:ea typeface="+mn-ea"/>
                <a:cs typeface="+mn-cs"/>
              </a:rPr>
              <a:t> Consequently, it obfuscates logic, necessitates long comments, and carries too much weight for any reader to digest. A</a:t>
            </a:r>
            <a:r>
              <a:rPr lang="en-US" sz="1200" b="0" i="0" u="none" strike="noStrike" kern="1200" baseline="0" dirty="0" smtClean="0">
                <a:solidFill>
                  <a:schemeClr val="tx1"/>
                </a:solidFill>
                <a:effectLst/>
                <a:latin typeface="+mn-lt"/>
                <a:ea typeface="+mn-ea"/>
                <a:cs typeface="+mn-cs"/>
              </a:rPr>
              <a:t> function should have a special purpose. It should be easy to determine what the original coder had in mind for the function.</a:t>
            </a:r>
            <a:endParaRPr lang="en-US" b="0" dirty="0" smtClean="0">
              <a:effectLst/>
            </a:endParaRPr>
          </a:p>
        </p:txBody>
      </p:sp>
      <p:sp>
        <p:nvSpPr>
          <p:cNvPr id="4" name="Slide Number Placeholder 3"/>
          <p:cNvSpPr>
            <a:spLocks noGrp="1"/>
          </p:cNvSpPr>
          <p:nvPr>
            <p:ph type="sldNum" sz="quarter" idx="10"/>
          </p:nvPr>
        </p:nvSpPr>
        <p:spPr/>
        <p:txBody>
          <a:bodyPr/>
          <a:lstStyle/>
          <a:p>
            <a:fld id="{8899F41D-F3E1-40D6-ABAC-5A52A8F32D12}" type="slidenum">
              <a:rPr lang="en-US" smtClean="0"/>
              <a:t>46</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This does lots of stuff. [slide] It parses a SQL </a:t>
            </a:r>
            <a:r>
              <a:rPr lang="en-US" sz="1200" b="0" i="0" u="none" strike="noStrike" kern="1200" dirty="0" err="1" smtClean="0">
                <a:solidFill>
                  <a:schemeClr val="tx1"/>
                </a:solidFill>
                <a:effectLst/>
                <a:latin typeface="+mn-lt"/>
                <a:ea typeface="+mn-ea"/>
                <a:cs typeface="+mn-cs"/>
              </a:rPr>
              <a:t>datatype</a:t>
            </a:r>
            <a:r>
              <a:rPr lang="en-US" sz="1200" b="0" i="0" u="none" strike="noStrike" kern="1200" dirty="0" smtClean="0">
                <a:solidFill>
                  <a:schemeClr val="tx1"/>
                </a:solidFill>
                <a:effectLst/>
                <a:latin typeface="+mn-lt"/>
                <a:ea typeface="+mn-ea"/>
                <a:cs typeface="+mn-cs"/>
              </a:rPr>
              <a:t> such as “</a:t>
            </a:r>
            <a:r>
              <a:rPr lang="en-US" sz="1200" b="0" i="0" u="none" strike="noStrike" kern="1200" dirty="0" err="1" smtClean="0">
                <a:solidFill>
                  <a:schemeClr val="tx1"/>
                </a:solidFill>
                <a:effectLst/>
                <a:latin typeface="+mn-lt"/>
                <a:ea typeface="+mn-ea"/>
                <a:cs typeface="+mn-cs"/>
              </a:rPr>
              <a:t>varchar</a:t>
            </a:r>
            <a:r>
              <a:rPr lang="en-US" sz="1200" b="0" i="0" u="none" strike="noStrike" kern="1200" dirty="0" smtClean="0">
                <a:solidFill>
                  <a:schemeClr val="tx1"/>
                </a:solidFill>
                <a:effectLst/>
                <a:latin typeface="+mn-lt"/>
                <a:ea typeface="+mn-ea"/>
                <a:cs typeface="+mn-cs"/>
              </a:rPr>
              <a:t>(max)” from a user input string, [slide] it filters to find a</a:t>
            </a:r>
            <a:r>
              <a:rPr lang="en-US" sz="1200" b="0" i="0" u="none" strike="noStrike" kern="1200" baseline="0" dirty="0" smtClean="0">
                <a:solidFill>
                  <a:schemeClr val="tx1"/>
                </a:solidFill>
                <a:effectLst/>
                <a:latin typeface="+mn-lt"/>
                <a:ea typeface="+mn-ea"/>
                <a:cs typeface="+mn-cs"/>
              </a:rPr>
              <a:t> specific item from a list of known types, [slide] then </a:t>
            </a:r>
            <a:r>
              <a:rPr lang="en-US" sz="1200" b="0" i="0" u="none" strike="noStrike" kern="1200" dirty="0" smtClean="0">
                <a:solidFill>
                  <a:schemeClr val="tx1"/>
                </a:solidFill>
                <a:effectLst/>
                <a:latin typeface="+mn-lt"/>
                <a:ea typeface="+mn-ea"/>
                <a:cs typeface="+mn-cs"/>
              </a:rPr>
              <a:t>updates properties on an object </a:t>
            </a:r>
            <a:r>
              <a:rPr lang="en-US" sz="1200" b="0" i="0" u="none" strike="noStrike" kern="1200" dirty="0" err="1" smtClean="0">
                <a:solidFill>
                  <a:schemeClr val="tx1"/>
                </a:solidFill>
                <a:effectLst/>
                <a:latin typeface="+mn-lt"/>
                <a:ea typeface="+mn-ea"/>
                <a:cs typeface="+mn-cs"/>
              </a:rPr>
              <a:t>representating</a:t>
            </a:r>
            <a:r>
              <a:rPr lang="en-US" sz="1200" b="0" i="0" u="none" strike="noStrike" kern="1200" baseline="0" dirty="0" smtClean="0">
                <a:solidFill>
                  <a:schemeClr val="tx1"/>
                </a:solidFill>
                <a:effectLst/>
                <a:latin typeface="+mn-lt"/>
                <a:ea typeface="+mn-ea"/>
                <a:cs typeface="+mn-cs"/>
              </a:rPr>
              <a:t> a</a:t>
            </a:r>
            <a:r>
              <a:rPr lang="en-US" sz="1200" b="0" i="0" u="none" strike="noStrike" kern="1200" dirty="0" smtClean="0">
                <a:solidFill>
                  <a:schemeClr val="tx1"/>
                </a:solidFill>
                <a:effectLst/>
                <a:latin typeface="+mn-lt"/>
                <a:ea typeface="+mn-ea"/>
                <a:cs typeface="+mn-cs"/>
              </a:rPr>
              <a:t> DB column. If I wanted to reuse some part of it, I’d have to extract new methods. If I wanted to just parse and not update the column, I’d have to rewrite. If I wanted to loop through _</a:t>
            </a:r>
            <a:r>
              <a:rPr lang="en-US" sz="1200" b="0" i="0" u="none" strike="noStrike" kern="1200" dirty="0" err="1" smtClean="0">
                <a:solidFill>
                  <a:schemeClr val="tx1"/>
                </a:solidFill>
                <a:effectLst/>
                <a:latin typeface="+mn-lt"/>
                <a:ea typeface="+mn-ea"/>
                <a:cs typeface="+mn-cs"/>
              </a:rPr>
              <a:t>DataTypes</a:t>
            </a:r>
            <a:r>
              <a:rPr lang="en-US" sz="1200" b="0" i="0" u="none" strike="noStrike" kern="1200" dirty="0" smtClean="0">
                <a:solidFill>
                  <a:schemeClr val="tx1"/>
                </a:solidFill>
                <a:effectLst/>
                <a:latin typeface="+mn-lt"/>
                <a:ea typeface="+mn-ea"/>
                <a:cs typeface="+mn-cs"/>
              </a:rPr>
              <a:t> to match one by name in any other place in the code, I’d either have to refactor this or repeat the loop somewhere else. It’s less useful doing so much stuff on its own than it would be if it made use of things did the detail</a:t>
            </a:r>
            <a:r>
              <a:rPr lang="en-US" sz="1200" b="0" i="0" u="none" strike="noStrike" kern="1200" baseline="0" dirty="0" smtClean="0">
                <a:solidFill>
                  <a:schemeClr val="tx1"/>
                </a:solidFill>
                <a:effectLst/>
                <a:latin typeface="+mn-lt"/>
                <a:ea typeface="+mn-ea"/>
                <a:cs typeface="+mn-cs"/>
              </a:rPr>
              <a:t> level</a:t>
            </a:r>
            <a:r>
              <a:rPr lang="en-US" sz="1200" b="0" i="0" u="none" strike="noStrike" kern="1200" dirty="0" smtClean="0">
                <a:solidFill>
                  <a:schemeClr val="tx1"/>
                </a:solidFill>
                <a:effectLst/>
                <a:latin typeface="+mn-lt"/>
                <a:ea typeface="+mn-ea"/>
                <a:cs typeface="+mn-cs"/>
              </a:rPr>
              <a:t> work for it. Why isn’t there an independent “</a:t>
            </a:r>
            <a:r>
              <a:rPr lang="en-US" sz="1200" b="0" i="0" u="none" strike="noStrike" kern="1200" dirty="0" err="1" smtClean="0">
                <a:solidFill>
                  <a:schemeClr val="tx1"/>
                </a:solidFill>
                <a:effectLst/>
                <a:latin typeface="+mn-lt"/>
                <a:ea typeface="+mn-ea"/>
                <a:cs typeface="+mn-cs"/>
              </a:rPr>
              <a:t>getDataTypeByName</a:t>
            </a:r>
            <a:r>
              <a:rPr lang="en-US" sz="1200" b="0" i="0" u="none" strike="noStrike" kern="1200" dirty="0" smtClean="0">
                <a:solidFill>
                  <a:schemeClr val="tx1"/>
                </a:solidFill>
                <a:effectLst/>
                <a:latin typeface="+mn-lt"/>
                <a:ea typeface="+mn-ea"/>
                <a:cs typeface="+mn-cs"/>
              </a:rPr>
              <a:t>” function? Or </a:t>
            </a:r>
            <a:r>
              <a:rPr lang="en-US" sz="1200" b="0" i="0" u="none" strike="noStrike" kern="1200" dirty="0" err="1" smtClean="0">
                <a:solidFill>
                  <a:schemeClr val="tx1"/>
                </a:solidFill>
                <a:effectLst/>
                <a:latin typeface="+mn-lt"/>
                <a:ea typeface="+mn-ea"/>
                <a:cs typeface="+mn-cs"/>
              </a:rPr>
              <a:t>DataType</a:t>
            </a:r>
            <a:r>
              <a:rPr lang="en-US" sz="1200" b="0" i="0" u="none" strike="noStrike" kern="1200" baseline="0" dirty="0" smtClean="0">
                <a:solidFill>
                  <a:schemeClr val="tx1"/>
                </a:solidFill>
                <a:effectLst/>
                <a:latin typeface="+mn-lt"/>
                <a:ea typeface="+mn-ea"/>
                <a:cs typeface="+mn-cs"/>
              </a:rPr>
              <a:t> parsing class? You could hand it a </a:t>
            </a:r>
            <a:r>
              <a:rPr lang="en-US" sz="1200" b="0" i="0" u="none" strike="noStrike" kern="1200" baseline="0" dirty="0" err="1" smtClean="0">
                <a:solidFill>
                  <a:schemeClr val="tx1"/>
                </a:solidFill>
                <a:effectLst/>
                <a:latin typeface="+mn-lt"/>
                <a:ea typeface="+mn-ea"/>
                <a:cs typeface="+mn-cs"/>
              </a:rPr>
              <a:t>datatype</a:t>
            </a:r>
            <a:r>
              <a:rPr lang="en-US" sz="1200" b="0" i="0" u="none" strike="noStrike" kern="1200" baseline="0" dirty="0" smtClean="0">
                <a:solidFill>
                  <a:schemeClr val="tx1"/>
                </a:solidFill>
                <a:effectLst/>
                <a:latin typeface="+mn-lt"/>
                <a:ea typeface="+mn-ea"/>
                <a:cs typeface="+mn-cs"/>
              </a:rPr>
              <a:t> string, it would deconstruct the string, and offer the parsed parts as properties.</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47</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proof of</a:t>
            </a:r>
            <a:r>
              <a:rPr lang="en-US" baseline="0" dirty="0" smtClean="0"/>
              <a:t> the difficulty of working with many parameters, I’d like share an undeniably convincing anecdote. So, there was this dude constructing a power point presentation. It was about his experience writing bad code. In one of his slides, he wrote some example code. The example was supposed to demonstrate the difficulty in working with functions that accept many parameters. Completely by accident, his example code contained an error. The example code did not pass the right number of parameters to the function.</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48</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49</a:t>
            </a:fld>
            <a:endParaRPr lang="en-US"/>
          </a:p>
        </p:txBody>
      </p:sp>
    </p:spTree>
    <p:extLst>
      <p:ext uri="{BB962C8B-B14F-4D97-AF65-F5344CB8AC3E}">
        <p14:creationId xmlns:p14="http://schemas.microsoft.com/office/powerpoint/2010/main" val="1959320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From naming of variables [slide],  members[slide], other constructs[slide], to method signatures [slide], to class composition [slide], function composition [slide], comments [slide], and countless other facets coding,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5</a:t>
            </a:fld>
            <a:endParaRPr lang="en-US"/>
          </a:p>
        </p:txBody>
      </p:sp>
    </p:spTree>
    <p:extLst>
      <p:ext uri="{BB962C8B-B14F-4D97-AF65-F5344CB8AC3E}">
        <p14:creationId xmlns:p14="http://schemas.microsoft.com/office/powerpoint/2010/main" val="3106742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Discretion. It’</a:t>
            </a:r>
            <a:r>
              <a:rPr lang="en-US" baseline="0" dirty="0" smtClean="0"/>
              <a:t>s an integral part of class composition. As a naïve, new developer, I had a juvenile sense of programmatic propriety, thinking “private this, protected that, those are concerns for security nerds.” I totally missed the point. Public was my default choice for access modifier. You could do anything you want with my properties and methods. From my perspective, my code was open and free, an extension of my own liberal beliefs. I overlooked that access modifiers could help to convey my intentions, and more importantly, that they are a powerful line of defense against misuse of my classes. I overlooked that access modifiers could save me from writing “cover my ass” code.</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50</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nheritance </a:t>
            </a:r>
            <a:r>
              <a:rPr lang="en-US" baseline="0" dirty="0" smtClean="0"/>
              <a:t>is a cornerstone of good architecture and it’s </a:t>
            </a:r>
            <a:r>
              <a:rPr lang="en-US" baseline="0" dirty="0" smtClean="0"/>
              <a:t>a powerful, expressive means of code </a:t>
            </a:r>
            <a:r>
              <a:rPr lang="en-US" baseline="0" dirty="0" smtClean="0"/>
              <a:t>reuse. </a:t>
            </a:r>
            <a:r>
              <a:rPr lang="en-US" baseline="0" dirty="0" smtClean="0"/>
              <a:t>I’ve recognized that and exploited it in reckless ways saying, “gee, this class does everything I need and then some. It doesn’t have this other thing though, so I’ll just extend it.” [slide] So, I extend this well written, specialized class and the result is a subclass with strange extra parts dangling off. “I hope </a:t>
            </a:r>
            <a:r>
              <a:rPr lang="en-US" baseline="0" dirty="0" err="1" smtClean="0"/>
              <a:t>noone</a:t>
            </a:r>
            <a:r>
              <a:rPr lang="en-US" baseline="0" dirty="0" smtClean="0"/>
              <a:t> uses that other stuff, because it would cause some strange results.” Obviously, the right way to benefit from inheritance and avoid side-effects is to extract a base class from the original class, then have the original class and your new class extend that base class. </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51</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Say </a:t>
            </a:r>
            <a:r>
              <a:rPr lang="en-US" baseline="0" dirty="0" smtClean="0"/>
              <a:t>I’ve created a class, and all I had in mind for it was “data structure,” a grouping of variables that ought to go together. I go on redundantly using its properties for tedious, mundane calculation, concatenation, enumeration, et cetera. I’ve failed to see that this data structure I’ve created is capable of so much more. A class is not just a data structure. It’s a thing capable of stuff. It’s a rectangle that can provide its area. It’s a eliminator of </a:t>
            </a:r>
            <a:r>
              <a:rPr lang="en-US" baseline="0" dirty="0" smtClean="0"/>
              <a:t>redundancy &amp; tedium</a:t>
            </a:r>
            <a:r>
              <a:rPr lang="en-US" baseline="0" dirty="0" smtClean="0"/>
              <a:t>. It can be a bird, a plane, or superman, </a:t>
            </a:r>
            <a:r>
              <a:rPr lang="en-US" baseline="0" dirty="0" smtClean="0"/>
              <a:t>it’s up to you to </a:t>
            </a:r>
            <a:r>
              <a:rPr lang="en-US" baseline="0" dirty="0" smtClean="0"/>
              <a:t>make it fly.</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52</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Classes should specialize</a:t>
            </a:r>
            <a:r>
              <a:rPr lang="en-US" baseline="0" dirty="0" smtClean="0"/>
              <a:t> and focus on one thing. They should have one responsibility. When a fellow coder opens my class anticipating its purpose and in reading through it, they can see how the class’s parts all contribute to the fulfillment of that supposed purpose, then the reader can glide right through the code. They can absorb the class’s means of fulfilling its purpose like a mop-head in a soapy bucket, even if the reader is a simple mop-head. Specialization improves cohesion, cohesion improves readability, readability improves maintenance, maintainability improves mood, a good mood improves social interactions, better social interactions improve society. So, there you have it. Single-responsibility classes benefit society at large. But wait, there’s more. Having one responsibility means that a class has only one reason to change. </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53</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From time to time, I may have reused some classes in places where they were not originally intended to be used. Maybe the class had exactly the properties or functionality that I needed. So, it seemed OK to incorporate this existing class. It would save time and keep the code changes small. But, the class maybe has the wrong name, or it has some extra stuff that I don’t need, and I don’t want to rename or shuffle things around. Not sounding so good is it? </a:t>
            </a:r>
            <a:r>
              <a:rPr lang="en-US" dirty="0" smtClean="0"/>
              <a:t>Reuse</a:t>
            </a:r>
            <a:r>
              <a:rPr lang="en-US" baseline="0" dirty="0" smtClean="0"/>
              <a:t> of classes is great. But, unless the class was originally intended for reuse, then without refactoring, it’s extremely likely that this reuse is going to cause frustration later on.</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54</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one class is manipulating the properties of another class. That’s a sign of problems in both classes. The assertive class is much too aware of the lazy class. It’s tightly coupled to the lazy class, so in a strange way, that means that it’s extra dependent on the lazy class. The lazy class reveals little about its intended purpose. What was it supposed to be? The assertive class knows what the lazy class is supposed to be doing, and it’s taken upon itself the responsibilities of the lazy class. The lazy class isn’t realizing its potential. It’s wasting away, counting on the assertive class to give some meaning to its life.</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55</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Reset</a:t>
            </a:r>
            <a:r>
              <a:rPr lang="en-US" baseline="0" dirty="0" smtClean="0"/>
              <a:t> or clear methods are a simple way of getting a object back to its original state, right? Sure, simple, but not as simple as creating a new instance. In OOP, reset methods just shouldn’t be necessary. They look redundant, and they totally are. If the reset method clears only some properties, that’s an indication that a new class should be created to represent that special set of properties. If a reset method clears all properties, that’s an indication that there is something fundamentally wrong in the relationship between the class and the things using it.</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56</a:t>
            </a:fld>
            <a:endParaRPr lang="en-US"/>
          </a:p>
        </p:txBody>
      </p:sp>
    </p:spTree>
    <p:extLst>
      <p:ext uri="{BB962C8B-B14F-4D97-AF65-F5344CB8AC3E}">
        <p14:creationId xmlns:p14="http://schemas.microsoft.com/office/powerpoint/2010/main" val="106607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members[slide], other constructs[slide], to method signatures [slide], to class composition [slide], function composition [slide], comments [slide], and countless other facets coding,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6</a:t>
            </a:fld>
            <a:endParaRPr lang="en-US"/>
          </a:p>
        </p:txBody>
      </p:sp>
    </p:spTree>
    <p:extLst>
      <p:ext uri="{BB962C8B-B14F-4D97-AF65-F5344CB8AC3E}">
        <p14:creationId xmlns:p14="http://schemas.microsoft.com/office/powerpoint/2010/main" val="1028620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mn-lt"/>
                <a:ea typeface="+mn-ea"/>
                <a:cs typeface="+mn-cs"/>
              </a:rPr>
              <a:t>other constructs[slide], to method signatures [slide], to class composition [slide], function composition [slide], comments [slide], and countless other facets coding, I have left my grim mark.</a:t>
            </a:r>
            <a:endParaRPr lang="en-US" dirty="0" smtClean="0"/>
          </a:p>
          <a:p>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7</a:t>
            </a:fld>
            <a:endParaRPr lang="en-US"/>
          </a:p>
        </p:txBody>
      </p:sp>
    </p:spTree>
    <p:extLst>
      <p:ext uri="{BB962C8B-B14F-4D97-AF65-F5344CB8AC3E}">
        <p14:creationId xmlns:p14="http://schemas.microsoft.com/office/powerpoint/2010/main" val="4045828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to method signatures [slide], to class composition [slide], function composition [slide], comments [slide], and countless other facets coding,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8</a:t>
            </a:fld>
            <a:endParaRPr lang="en-US"/>
          </a:p>
        </p:txBody>
      </p:sp>
    </p:spTree>
    <p:extLst>
      <p:ext uri="{BB962C8B-B14F-4D97-AF65-F5344CB8AC3E}">
        <p14:creationId xmlns:p14="http://schemas.microsoft.com/office/powerpoint/2010/main" val="2329011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to class composition [slide], function composition [slide], comments [slide], and countless other facets coding, I have left my grim mark.</a:t>
            </a:r>
            <a:endParaRPr lang="en-US" dirty="0"/>
          </a:p>
        </p:txBody>
      </p:sp>
      <p:sp>
        <p:nvSpPr>
          <p:cNvPr id="4" name="Slide Number Placeholder 3"/>
          <p:cNvSpPr>
            <a:spLocks noGrp="1"/>
          </p:cNvSpPr>
          <p:nvPr>
            <p:ph type="sldNum" sz="quarter" idx="10"/>
          </p:nvPr>
        </p:nvSpPr>
        <p:spPr/>
        <p:txBody>
          <a:bodyPr/>
          <a:lstStyle/>
          <a:p>
            <a:fld id="{8899F41D-F3E1-40D6-ABAC-5A52A8F32D12}" type="slidenum">
              <a:rPr lang="en-US" smtClean="0"/>
              <a:t>9</a:t>
            </a:fld>
            <a:endParaRPr lang="en-US"/>
          </a:p>
        </p:txBody>
      </p:sp>
    </p:spTree>
    <p:extLst>
      <p:ext uri="{BB962C8B-B14F-4D97-AF65-F5344CB8AC3E}">
        <p14:creationId xmlns:p14="http://schemas.microsoft.com/office/powerpoint/2010/main" val="1739063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ad Coder">
    <p:spTree>
      <p:nvGrpSpPr>
        <p:cNvPr id="1" name=""/>
        <p:cNvGrpSpPr/>
        <p:nvPr/>
      </p:nvGrpSpPr>
      <p:grpSpPr>
        <a:xfrm>
          <a:off x="0" y="0"/>
          <a:ext cx="0" cy="0"/>
          <a:chOff x="0" y="0"/>
          <a:chExt cx="0" cy="0"/>
        </a:xfrm>
      </p:grpSpPr>
      <p:sp>
        <p:nvSpPr>
          <p:cNvPr id="4" name="Rectangle 3"/>
          <p:cNvSpPr/>
          <p:nvPr userDrawn="1"/>
        </p:nvSpPr>
        <p:spPr>
          <a:xfrm>
            <a:off x="0" y="0"/>
            <a:ext cx="155451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4800" dirty="0" smtClean="0">
                <a:latin typeface="Josefin Slab" panose="02000000000000000000" pitchFamily="2" charset="0"/>
              </a:rPr>
              <a:t>bad coder</a:t>
            </a:r>
            <a:endParaRPr lang="en-US" sz="4800" dirty="0">
              <a:latin typeface="Josefin Slab" panose="02000000000000000000" pitchFamily="2" charset="0"/>
            </a:endParaRPr>
          </a:p>
        </p:txBody>
      </p:sp>
    </p:spTree>
    <p:extLst>
      <p:ext uri="{BB962C8B-B14F-4D97-AF65-F5344CB8AC3E}">
        <p14:creationId xmlns:p14="http://schemas.microsoft.com/office/powerpoint/2010/main" val="427809810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8DE97AE-6E51-46BC-991C-8BBAA5ACAC0F}" type="datetimeFigureOut">
              <a:rPr lang="en-US" smtClean="0"/>
              <a:t>5/12/2014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2DBF6C3-25E3-49D2-A561-E8D893FD0CCA}" type="slidenum">
              <a:rPr lang="en-US" smtClean="0"/>
              <a:t>‹#›</a:t>
            </a:fld>
            <a:endParaRPr lang="en-US"/>
          </a:p>
        </p:txBody>
      </p:sp>
    </p:spTree>
    <p:extLst>
      <p:ext uri="{BB962C8B-B14F-4D97-AF65-F5344CB8AC3E}">
        <p14:creationId xmlns:p14="http://schemas.microsoft.com/office/powerpoint/2010/main" val="3814965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8DE97AE-6E51-46BC-991C-8BBAA5ACAC0F}" type="datetimeFigureOut">
              <a:rPr lang="en-US" smtClean="0"/>
              <a:t>5/12/2014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2DBF6C3-25E3-49D2-A561-E8D893FD0CCA}" type="slidenum">
              <a:rPr lang="en-US" smtClean="0"/>
              <a:t>‹#›</a:t>
            </a:fld>
            <a:endParaRPr lang="en-US"/>
          </a:p>
        </p:txBody>
      </p:sp>
    </p:spTree>
    <p:extLst>
      <p:ext uri="{BB962C8B-B14F-4D97-AF65-F5344CB8AC3E}">
        <p14:creationId xmlns:p14="http://schemas.microsoft.com/office/powerpoint/2010/main" val="1611515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enance">
    <p:spTree>
      <p:nvGrpSpPr>
        <p:cNvPr id="1" name=""/>
        <p:cNvGrpSpPr/>
        <p:nvPr/>
      </p:nvGrpSpPr>
      <p:grpSpPr>
        <a:xfrm>
          <a:off x="0" y="0"/>
          <a:ext cx="0" cy="0"/>
          <a:chOff x="0" y="0"/>
          <a:chExt cx="0" cy="0"/>
        </a:xfrm>
      </p:grpSpPr>
      <p:sp>
        <p:nvSpPr>
          <p:cNvPr id="7" name="Rectangle 6"/>
          <p:cNvSpPr/>
          <p:nvPr userDrawn="1"/>
        </p:nvSpPr>
        <p:spPr>
          <a:xfrm>
            <a:off x="0" y="0"/>
            <a:ext cx="155451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4800" dirty="0" smtClean="0">
                <a:latin typeface="Josefin Slab" panose="02000000000000000000" pitchFamily="2" charset="0"/>
              </a:rPr>
              <a:t>penance</a:t>
            </a:r>
            <a:endParaRPr lang="en-US" sz="4000" dirty="0">
              <a:latin typeface="Josefin Slab" panose="02000000000000000000" pitchFamily="2" charset="0"/>
            </a:endParaRPr>
          </a:p>
        </p:txBody>
      </p:sp>
    </p:spTree>
    <p:extLst>
      <p:ext uri="{BB962C8B-B14F-4D97-AF65-F5344CB8AC3E}">
        <p14:creationId xmlns:p14="http://schemas.microsoft.com/office/powerpoint/2010/main" val="316610079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nants">
    <p:spTree>
      <p:nvGrpSpPr>
        <p:cNvPr id="1" name=""/>
        <p:cNvGrpSpPr/>
        <p:nvPr/>
      </p:nvGrpSpPr>
      <p:grpSpPr>
        <a:xfrm>
          <a:off x="0" y="0"/>
          <a:ext cx="0" cy="0"/>
          <a:chOff x="0" y="0"/>
          <a:chExt cx="0" cy="0"/>
        </a:xfrm>
      </p:grpSpPr>
      <p:sp>
        <p:nvSpPr>
          <p:cNvPr id="7" name="Rectangle 6"/>
          <p:cNvSpPr/>
          <p:nvPr userDrawn="1"/>
        </p:nvSpPr>
        <p:spPr>
          <a:xfrm>
            <a:off x="0" y="0"/>
            <a:ext cx="155451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4800" dirty="0" smtClean="0">
                <a:latin typeface="Josefin Slab" panose="02000000000000000000" pitchFamily="2" charset="0"/>
              </a:rPr>
              <a:t>covenants</a:t>
            </a:r>
            <a:endParaRPr lang="en-US" sz="4000" dirty="0">
              <a:latin typeface="Josefin Slab" panose="02000000000000000000" pitchFamily="2" charset="0"/>
            </a:endParaRPr>
          </a:p>
        </p:txBody>
      </p:sp>
    </p:spTree>
    <p:extLst>
      <p:ext uri="{BB962C8B-B14F-4D97-AF65-F5344CB8AC3E}">
        <p14:creationId xmlns:p14="http://schemas.microsoft.com/office/powerpoint/2010/main" val="182915779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istakes &amp; lessons">
    <p:spTree>
      <p:nvGrpSpPr>
        <p:cNvPr id="1" name=""/>
        <p:cNvGrpSpPr/>
        <p:nvPr/>
      </p:nvGrpSpPr>
      <p:grpSpPr>
        <a:xfrm>
          <a:off x="0" y="0"/>
          <a:ext cx="0" cy="0"/>
          <a:chOff x="0" y="0"/>
          <a:chExt cx="0" cy="0"/>
        </a:xfrm>
      </p:grpSpPr>
      <p:sp>
        <p:nvSpPr>
          <p:cNvPr id="8" name="Rectangle 7"/>
          <p:cNvSpPr/>
          <p:nvPr userDrawn="1"/>
        </p:nvSpPr>
        <p:spPr>
          <a:xfrm>
            <a:off x="0" y="0"/>
            <a:ext cx="155451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4800" dirty="0" smtClean="0">
                <a:latin typeface="Josefin Slab" panose="02000000000000000000" pitchFamily="2" charset="0"/>
              </a:rPr>
              <a:t>mistakes &amp; lessons</a:t>
            </a:r>
            <a:endParaRPr lang="en-US" sz="4000" dirty="0">
              <a:latin typeface="Josefin Slab" panose="02000000000000000000" pitchFamily="2" charset="0"/>
            </a:endParaRPr>
          </a:p>
        </p:txBody>
      </p:sp>
    </p:spTree>
    <p:extLst>
      <p:ext uri="{BB962C8B-B14F-4D97-AF65-F5344CB8AC3E}">
        <p14:creationId xmlns:p14="http://schemas.microsoft.com/office/powerpoint/2010/main" val="109382832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mistakes &amp; lessons">
    <p:spTree>
      <p:nvGrpSpPr>
        <p:cNvPr id="1" name=""/>
        <p:cNvGrpSpPr/>
        <p:nvPr/>
      </p:nvGrpSpPr>
      <p:grpSpPr>
        <a:xfrm>
          <a:off x="0" y="0"/>
          <a:ext cx="0" cy="0"/>
          <a:chOff x="0" y="0"/>
          <a:chExt cx="0" cy="0"/>
        </a:xfrm>
      </p:grpSpPr>
      <p:sp>
        <p:nvSpPr>
          <p:cNvPr id="8" name="Rectangle 7"/>
          <p:cNvSpPr/>
          <p:nvPr userDrawn="1"/>
        </p:nvSpPr>
        <p:spPr>
          <a:xfrm>
            <a:off x="0" y="0"/>
            <a:ext cx="155451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4800" dirty="0" smtClean="0">
                <a:latin typeface="Josefin Slab" panose="02000000000000000000" pitchFamily="2" charset="0"/>
              </a:rPr>
              <a:t>enough already</a:t>
            </a:r>
            <a:endParaRPr lang="en-US" sz="4000" dirty="0">
              <a:latin typeface="Josefin Slab" panose="02000000000000000000" pitchFamily="2" charset="0"/>
            </a:endParaRPr>
          </a:p>
        </p:txBody>
      </p:sp>
    </p:spTree>
    <p:extLst>
      <p:ext uri="{BB962C8B-B14F-4D97-AF65-F5344CB8AC3E}">
        <p14:creationId xmlns:p14="http://schemas.microsoft.com/office/powerpoint/2010/main" val="199071946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C8DE97AE-6E51-46BC-991C-8BBAA5ACAC0F}" type="datetimeFigureOut">
              <a:rPr lang="en-US" smtClean="0"/>
              <a:t>5/12/2014</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D2DBF6C3-25E3-49D2-A561-E8D893FD0CCA}" type="slidenum">
              <a:rPr lang="en-US" smtClean="0"/>
              <a:t>‹#›</a:t>
            </a:fld>
            <a:endParaRPr lang="en-US"/>
          </a:p>
        </p:txBody>
      </p:sp>
    </p:spTree>
    <p:extLst>
      <p:ext uri="{BB962C8B-B14F-4D97-AF65-F5344CB8AC3E}">
        <p14:creationId xmlns:p14="http://schemas.microsoft.com/office/powerpoint/2010/main" val="1798129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C8DE97AE-6E51-46BC-991C-8BBAA5ACAC0F}" type="datetimeFigureOut">
              <a:rPr lang="en-US" smtClean="0"/>
              <a:t>5/12/2014</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D2DBF6C3-25E3-49D2-A561-E8D893FD0CCA}" type="slidenum">
              <a:rPr lang="en-US" smtClean="0"/>
              <a:t>‹#›</a:t>
            </a:fld>
            <a:endParaRPr lang="en-US"/>
          </a:p>
        </p:txBody>
      </p:sp>
    </p:spTree>
    <p:extLst>
      <p:ext uri="{BB962C8B-B14F-4D97-AF65-F5344CB8AC3E}">
        <p14:creationId xmlns:p14="http://schemas.microsoft.com/office/powerpoint/2010/main" val="2749427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C8DE97AE-6E51-46BC-991C-8BBAA5ACAC0F}" type="datetimeFigureOut">
              <a:rPr lang="en-US" smtClean="0"/>
              <a:t>5/12/2014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D2DBF6C3-25E3-49D2-A561-E8D893FD0CCA}" type="slidenum">
              <a:rPr lang="en-US" smtClean="0"/>
              <a:t>‹#›</a:t>
            </a:fld>
            <a:endParaRPr lang="en-US"/>
          </a:p>
        </p:txBody>
      </p:sp>
    </p:spTree>
    <p:extLst>
      <p:ext uri="{BB962C8B-B14F-4D97-AF65-F5344CB8AC3E}">
        <p14:creationId xmlns:p14="http://schemas.microsoft.com/office/powerpoint/2010/main" val="14735066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C8DE97AE-6E51-46BC-991C-8BBAA5ACAC0F}" type="datetimeFigureOut">
              <a:rPr lang="en-US" smtClean="0"/>
              <a:t>5/12/2014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D2DBF6C3-25E3-49D2-A561-E8D893FD0CCA}" type="slidenum">
              <a:rPr lang="en-US" smtClean="0"/>
              <a:t>‹#›</a:t>
            </a:fld>
            <a:endParaRPr lang="en-US"/>
          </a:p>
        </p:txBody>
      </p:sp>
    </p:spTree>
    <p:extLst>
      <p:ext uri="{BB962C8B-B14F-4D97-AF65-F5344CB8AC3E}">
        <p14:creationId xmlns:p14="http://schemas.microsoft.com/office/powerpoint/2010/main" val="1290654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72787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25027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28799" y="0"/>
            <a:ext cx="7313613"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15000"/>
              </a:lnSpc>
            </a:pPr>
            <a:r>
              <a:rPr lang="en-US" sz="1400" dirty="0">
                <a:solidFill>
                  <a:srgbClr val="0000FF"/>
                </a:solidFill>
                <a:latin typeface="Consolas"/>
                <a:ea typeface="Calibri"/>
                <a:cs typeface="Cordia New"/>
              </a:rPr>
              <a:t>function</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updateMeals</a:t>
            </a:r>
            <a:r>
              <a:rPr lang="en-US" sz="1400" dirty="0">
                <a:solidFill>
                  <a:srgbClr val="000000"/>
                </a:solidFill>
                <a:latin typeface="Consolas"/>
                <a:ea typeface="Calibri"/>
                <a:cs typeface="Cordia New"/>
              </a:rPr>
              <a:t>(data)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IDOf</a:t>
            </a:r>
            <a:r>
              <a:rPr lang="en-US" sz="1400" dirty="0">
                <a:solidFill>
                  <a:srgbClr val="000000"/>
                </a:solidFill>
                <a:latin typeface="Consolas"/>
                <a:ea typeface="Calibri"/>
                <a:cs typeface="Cordia New"/>
              </a:rPr>
              <a:t>(</a:t>
            </a:r>
            <a:r>
              <a:rPr lang="en-US" sz="1400" dirty="0">
                <a:solidFill>
                  <a:srgbClr val="A31515"/>
                </a:solidFill>
                <a:latin typeface="Consolas"/>
                <a:ea typeface="Calibri"/>
                <a:cs typeface="Cordia New"/>
              </a:rPr>
              <a:t>'</a:t>
            </a:r>
            <a:r>
              <a:rPr lang="en-US" sz="1400" dirty="0" err="1">
                <a:solidFill>
                  <a:srgbClr val="A31515"/>
                </a:solidFill>
                <a:latin typeface="Consolas"/>
                <a:ea typeface="Calibri"/>
                <a:cs typeface="Cordia New"/>
              </a:rPr>
              <a:t>Nutrition_Menu</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r>
              <a:rPr lang="en-US" sz="1400" dirty="0" err="1">
                <a:solidFill>
                  <a:srgbClr val="000000"/>
                </a:solidFill>
                <a:latin typeface="Consolas"/>
                <a:ea typeface="Calibri"/>
                <a:cs typeface="Cordia New"/>
              </a:rPr>
              <a:t>innerHTML</a:t>
            </a:r>
            <a:r>
              <a:rPr lang="en-US" sz="1400" dirty="0">
                <a:solidFill>
                  <a:srgbClr val="000000"/>
                </a:solidFill>
                <a:latin typeface="Consolas"/>
                <a:ea typeface="Calibri"/>
                <a:cs typeface="Cordia New"/>
              </a:rPr>
              <a:t> = </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FF"/>
                </a:solidFill>
                <a:latin typeface="Consolas"/>
                <a:ea typeface="Calibri"/>
                <a:cs typeface="Cordia New"/>
              </a:rPr>
              <a:t>var</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mealCategories</a:t>
            </a:r>
            <a:r>
              <a:rPr lang="en-US" sz="1400" dirty="0">
                <a:solidFill>
                  <a:srgbClr val="000000"/>
                </a:solidFill>
                <a:latin typeface="Consolas"/>
                <a:ea typeface="Calibri"/>
                <a:cs typeface="Cordia New"/>
              </a:rPr>
              <a:t> = </a:t>
            </a:r>
            <a:r>
              <a:rPr lang="en-US" sz="1400" dirty="0">
                <a:solidFill>
                  <a:srgbClr val="0000FF"/>
                </a:solidFill>
                <a:latin typeface="Consolas"/>
                <a:ea typeface="Calibri"/>
                <a:cs typeface="Cordia New"/>
              </a:rPr>
              <a:t>new</a:t>
            </a:r>
            <a:r>
              <a:rPr lang="en-US" sz="1400" dirty="0">
                <a:solidFill>
                  <a:srgbClr val="000000"/>
                </a:solidFill>
                <a:latin typeface="Consolas"/>
                <a:ea typeface="Calibri"/>
                <a:cs typeface="Cordia New"/>
              </a:rPr>
              <a:t> Array();</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mealCategories</a:t>
            </a:r>
            <a:r>
              <a:rPr lang="en-US" sz="1400" dirty="0">
                <a:solidFill>
                  <a:srgbClr val="000000"/>
                </a:solidFill>
                <a:latin typeface="Consolas"/>
                <a:ea typeface="Calibri"/>
                <a:cs typeface="Cordia New"/>
              </a:rPr>
              <a:t> = </a:t>
            </a:r>
            <a:r>
              <a:rPr lang="en-US" sz="1400" dirty="0" err="1">
                <a:solidFill>
                  <a:srgbClr val="000000"/>
                </a:solidFill>
                <a:latin typeface="Consolas"/>
                <a:ea typeface="Calibri"/>
                <a:cs typeface="Cordia New"/>
              </a:rPr>
              <a:t>getAssoc</a:t>
            </a:r>
            <a:r>
              <a:rPr lang="en-US" sz="1400" dirty="0">
                <a:solidFill>
                  <a:srgbClr val="000000"/>
                </a:solidFill>
                <a:latin typeface="Consolas"/>
                <a:ea typeface="Calibri"/>
                <a:cs typeface="Cordia New"/>
              </a:rPr>
              <a:t>(data, </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a:solidFill>
                  <a:srgbClr val="0000FF"/>
                </a:solidFill>
                <a:latin typeface="Consolas"/>
                <a:ea typeface="Calibri"/>
                <a:cs typeface="Cordia New"/>
              </a:rPr>
              <a:t>for</a:t>
            </a:r>
            <a:r>
              <a:rPr lang="en-US" sz="1400" dirty="0">
                <a:solidFill>
                  <a:srgbClr val="000000"/>
                </a:solidFill>
                <a:latin typeface="Consolas"/>
                <a:ea typeface="Calibri"/>
                <a:cs typeface="Cordia New"/>
              </a:rPr>
              <a:t> (</a:t>
            </a:r>
            <a:r>
              <a:rPr lang="en-US" sz="1400" dirty="0" err="1">
                <a:solidFill>
                  <a:srgbClr val="0000FF"/>
                </a:solidFill>
                <a:latin typeface="Consolas"/>
                <a:ea typeface="Calibri"/>
                <a:cs typeface="Cordia New"/>
              </a:rPr>
              <a:t>var</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mealCategory</a:t>
            </a:r>
            <a:r>
              <a:rPr lang="en-US" sz="1400" dirty="0">
                <a:solidFill>
                  <a:srgbClr val="000000"/>
                </a:solidFill>
                <a:latin typeface="Consolas"/>
                <a:ea typeface="Calibri"/>
                <a:cs typeface="Cordia New"/>
              </a:rPr>
              <a:t> </a:t>
            </a:r>
            <a:r>
              <a:rPr lang="en-US" sz="1400" dirty="0">
                <a:solidFill>
                  <a:srgbClr val="0000FF"/>
                </a:solidFill>
                <a:latin typeface="Consolas"/>
                <a:ea typeface="Calibri"/>
                <a:cs typeface="Cordia New"/>
              </a:rPr>
              <a:t>in</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mealCategories</a:t>
            </a: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a:solidFill>
                  <a:srgbClr val="0000FF"/>
                </a:solidFill>
                <a:latin typeface="Consolas"/>
                <a:ea typeface="Calibri"/>
                <a:cs typeface="Cordia New"/>
              </a:rPr>
              <a:t>if</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mealCategory</a:t>
            </a:r>
            <a:r>
              <a:rPr lang="en-US" sz="1400" dirty="0">
                <a:solidFill>
                  <a:srgbClr val="000000"/>
                </a:solidFill>
                <a:latin typeface="Consolas"/>
                <a:ea typeface="Calibri"/>
                <a:cs typeface="Cordia New"/>
              </a:rPr>
              <a:t> == </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a:solidFill>
                  <a:srgbClr val="0000FF"/>
                </a:solidFill>
                <a:latin typeface="Consolas"/>
                <a:ea typeface="Calibri"/>
                <a:cs typeface="Cordia New"/>
              </a:rPr>
              <a:t>continue</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FF"/>
                </a:solidFill>
                <a:latin typeface="Consolas"/>
                <a:ea typeface="Calibri"/>
                <a:cs typeface="Cordia New"/>
              </a:rPr>
              <a:t>var</a:t>
            </a:r>
            <a:r>
              <a:rPr lang="en-US" sz="1400" dirty="0">
                <a:solidFill>
                  <a:srgbClr val="000000"/>
                </a:solidFill>
                <a:latin typeface="Consolas"/>
                <a:ea typeface="Calibri"/>
                <a:cs typeface="Cordia New"/>
              </a:rPr>
              <a:t> node = </a:t>
            </a:r>
            <a:r>
              <a:rPr lang="en-US" sz="1400" dirty="0" err="1">
                <a:solidFill>
                  <a:srgbClr val="000000"/>
                </a:solidFill>
                <a:latin typeface="Consolas"/>
                <a:ea typeface="Calibri"/>
                <a:cs typeface="Cordia New"/>
              </a:rPr>
              <a:t>createNodeHTML</a:t>
            </a:r>
            <a:r>
              <a:rPr lang="en-US" sz="1400" dirty="0">
                <a:solidFill>
                  <a:srgbClr val="000000"/>
                </a:solidFill>
                <a:latin typeface="Consolas"/>
                <a:ea typeface="Calibri"/>
                <a:cs typeface="Cordia New"/>
              </a:rPr>
              <a:t>(</a:t>
            </a:r>
            <a:r>
              <a:rPr lang="en-US" sz="1400" dirty="0" err="1">
                <a:solidFill>
                  <a:srgbClr val="000000"/>
                </a:solidFill>
                <a:latin typeface="Consolas"/>
                <a:ea typeface="Calibri"/>
                <a:cs typeface="Cordia New"/>
              </a:rPr>
              <a:t>mealCategory</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IDOf</a:t>
            </a:r>
            <a:r>
              <a:rPr lang="en-US" sz="1400" dirty="0">
                <a:solidFill>
                  <a:srgbClr val="000000"/>
                </a:solidFill>
                <a:latin typeface="Consolas"/>
                <a:ea typeface="Calibri"/>
                <a:cs typeface="Cordia New"/>
              </a:rPr>
              <a:t>(</a:t>
            </a:r>
            <a:r>
              <a:rPr lang="en-US" sz="1400" dirty="0">
                <a:solidFill>
                  <a:srgbClr val="A31515"/>
                </a:solidFill>
                <a:latin typeface="Consolas"/>
                <a:ea typeface="Calibri"/>
                <a:cs typeface="Cordia New"/>
              </a:rPr>
              <a:t>'</a:t>
            </a:r>
            <a:r>
              <a:rPr lang="en-US" sz="1400" dirty="0" err="1">
                <a:solidFill>
                  <a:srgbClr val="A31515"/>
                </a:solidFill>
                <a:latin typeface="Consolas"/>
                <a:ea typeface="Calibri"/>
                <a:cs typeface="Cordia New"/>
              </a:rPr>
              <a:t>Nutrition_Menu</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r>
              <a:rPr lang="en-US" sz="1400" dirty="0" err="1">
                <a:solidFill>
                  <a:srgbClr val="000000"/>
                </a:solidFill>
                <a:latin typeface="Consolas"/>
                <a:ea typeface="Calibri"/>
                <a:cs typeface="Cordia New"/>
              </a:rPr>
              <a:t>innerHTML</a:t>
            </a:r>
            <a:r>
              <a:rPr lang="en-US" sz="1400" dirty="0">
                <a:solidFill>
                  <a:srgbClr val="000000"/>
                </a:solidFill>
                <a:latin typeface="Consolas"/>
                <a:ea typeface="Calibri"/>
                <a:cs typeface="Cordia New"/>
              </a:rPr>
              <a:t> += node;</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FF"/>
                </a:solidFill>
                <a:latin typeface="Consolas"/>
                <a:ea typeface="Calibri"/>
                <a:cs typeface="Cordia New"/>
              </a:rPr>
              <a:t>var</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nodeContent</a:t>
            </a:r>
            <a:r>
              <a:rPr lang="en-US" sz="1400" dirty="0">
                <a:solidFill>
                  <a:srgbClr val="000000"/>
                </a:solidFill>
                <a:latin typeface="Consolas"/>
                <a:ea typeface="Calibri"/>
                <a:cs typeface="Cordia New"/>
              </a:rPr>
              <a:t> = </a:t>
            </a:r>
            <a:r>
              <a:rPr lang="en-US" sz="1400" dirty="0">
                <a:solidFill>
                  <a:srgbClr val="A31515"/>
                </a:solidFill>
                <a:latin typeface="Consolas"/>
                <a:ea typeface="Calibri"/>
                <a:cs typeface="Cordia New"/>
              </a:rPr>
              <a:t>'&lt;div style="display: none;" class="</a:t>
            </a:r>
            <a:r>
              <a:rPr lang="en-US" sz="1400" dirty="0" err="1">
                <a:solidFill>
                  <a:srgbClr val="A31515"/>
                </a:solidFill>
                <a:latin typeface="Consolas"/>
                <a:ea typeface="Calibri"/>
                <a:cs typeface="Cordia New"/>
              </a:rPr>
              <a:t>divNodeContainer</a:t>
            </a:r>
            <a:r>
              <a:rPr lang="en-US" sz="1400" dirty="0">
                <a:solidFill>
                  <a:srgbClr val="A31515"/>
                </a:solidFill>
                <a:latin typeface="Consolas"/>
                <a:ea typeface="Calibri"/>
                <a:cs typeface="Cordia New"/>
              </a:rPr>
              <a:t>"&gt;'</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FF"/>
                </a:solidFill>
                <a:latin typeface="Consolas"/>
                <a:ea typeface="Calibri"/>
                <a:cs typeface="Cordia New"/>
              </a:rPr>
              <a:t>var</a:t>
            </a:r>
            <a:r>
              <a:rPr lang="en-US" sz="1400" dirty="0">
                <a:solidFill>
                  <a:srgbClr val="000000"/>
                </a:solidFill>
                <a:latin typeface="Consolas"/>
                <a:ea typeface="Calibri"/>
                <a:cs typeface="Cordia New"/>
              </a:rPr>
              <a:t> meals = </a:t>
            </a:r>
            <a:r>
              <a:rPr lang="en-US" sz="1400" dirty="0">
                <a:solidFill>
                  <a:srgbClr val="0000FF"/>
                </a:solidFill>
                <a:latin typeface="Consolas"/>
                <a:ea typeface="Calibri"/>
                <a:cs typeface="Cordia New"/>
              </a:rPr>
              <a:t>new</a:t>
            </a:r>
            <a:r>
              <a:rPr lang="en-US" sz="1400" dirty="0">
                <a:solidFill>
                  <a:srgbClr val="000000"/>
                </a:solidFill>
                <a:latin typeface="Consolas"/>
                <a:ea typeface="Calibri"/>
                <a:cs typeface="Cordia New"/>
              </a:rPr>
              <a:t> Array();</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meals = </a:t>
            </a:r>
            <a:r>
              <a:rPr lang="en-US" sz="1400" dirty="0" err="1">
                <a:solidFill>
                  <a:srgbClr val="000000"/>
                </a:solidFill>
                <a:latin typeface="Consolas"/>
                <a:ea typeface="Calibri"/>
                <a:cs typeface="Cordia New"/>
              </a:rPr>
              <a:t>getAssoc</a:t>
            </a:r>
            <a:r>
              <a:rPr lang="en-US" sz="1400" dirty="0">
                <a:solidFill>
                  <a:srgbClr val="000000"/>
                </a:solidFill>
                <a:latin typeface="Consolas"/>
                <a:ea typeface="Calibri"/>
                <a:cs typeface="Cordia New"/>
              </a:rPr>
              <a:t>(</a:t>
            </a:r>
            <a:r>
              <a:rPr lang="en-US" sz="1400" dirty="0" err="1">
                <a:solidFill>
                  <a:srgbClr val="000000"/>
                </a:solidFill>
                <a:latin typeface="Consolas"/>
                <a:ea typeface="Calibri"/>
                <a:cs typeface="Cordia New"/>
              </a:rPr>
              <a:t>mealCategories</a:t>
            </a:r>
            <a:r>
              <a:rPr lang="en-US" sz="1400" dirty="0">
                <a:solidFill>
                  <a:srgbClr val="000000"/>
                </a:solidFill>
                <a:latin typeface="Consolas"/>
                <a:ea typeface="Calibri"/>
                <a:cs typeface="Cordia New"/>
              </a:rPr>
              <a:t>[</a:t>
            </a:r>
            <a:r>
              <a:rPr lang="en-US" sz="1400" dirty="0" err="1">
                <a:solidFill>
                  <a:srgbClr val="000000"/>
                </a:solidFill>
                <a:latin typeface="Consolas"/>
                <a:ea typeface="Calibri"/>
                <a:cs typeface="Cordia New"/>
              </a:rPr>
              <a:t>mealCategory</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a:solidFill>
                  <a:srgbClr val="0000FF"/>
                </a:solidFill>
                <a:latin typeface="Consolas"/>
                <a:ea typeface="Calibri"/>
                <a:cs typeface="Cordia New"/>
              </a:rPr>
              <a:t>for</a:t>
            </a:r>
            <a:r>
              <a:rPr lang="en-US" sz="1400" dirty="0">
                <a:solidFill>
                  <a:srgbClr val="000000"/>
                </a:solidFill>
                <a:latin typeface="Consolas"/>
                <a:ea typeface="Calibri"/>
                <a:cs typeface="Cordia New"/>
              </a:rPr>
              <a:t> (</a:t>
            </a:r>
            <a:r>
              <a:rPr lang="en-US" sz="1400" dirty="0" err="1">
                <a:solidFill>
                  <a:srgbClr val="0000FF"/>
                </a:solidFill>
                <a:latin typeface="Consolas"/>
                <a:ea typeface="Calibri"/>
                <a:cs typeface="Cordia New"/>
              </a:rPr>
              <a:t>var</a:t>
            </a:r>
            <a:r>
              <a:rPr lang="en-US" sz="1400" dirty="0">
                <a:solidFill>
                  <a:srgbClr val="000000"/>
                </a:solidFill>
                <a:latin typeface="Consolas"/>
                <a:ea typeface="Calibri"/>
                <a:cs typeface="Cordia New"/>
              </a:rPr>
              <a:t> meal </a:t>
            </a:r>
            <a:r>
              <a:rPr lang="en-US" sz="1400" dirty="0">
                <a:solidFill>
                  <a:srgbClr val="0000FF"/>
                </a:solidFill>
                <a:latin typeface="Consolas"/>
                <a:ea typeface="Calibri"/>
                <a:cs typeface="Cordia New"/>
              </a:rPr>
              <a:t>in</a:t>
            </a:r>
            <a:r>
              <a:rPr lang="en-US" sz="1400" dirty="0">
                <a:solidFill>
                  <a:srgbClr val="000000"/>
                </a:solidFill>
                <a:latin typeface="Consolas"/>
                <a:ea typeface="Calibri"/>
                <a:cs typeface="Cordia New"/>
              </a:rPr>
              <a:t> meals)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a:solidFill>
                  <a:srgbClr val="0000FF"/>
                </a:solidFill>
                <a:latin typeface="Consolas"/>
                <a:ea typeface="Calibri"/>
                <a:cs typeface="Cordia New"/>
              </a:rPr>
              <a:t>if</a:t>
            </a:r>
            <a:r>
              <a:rPr lang="en-US" sz="1400" dirty="0">
                <a:solidFill>
                  <a:srgbClr val="000000"/>
                </a:solidFill>
                <a:latin typeface="Consolas"/>
                <a:ea typeface="Calibri"/>
                <a:cs typeface="Cordia New"/>
              </a:rPr>
              <a:t> (meals[meal] == undefined)</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a:solidFill>
                  <a:srgbClr val="0000FF"/>
                </a:solidFill>
                <a:latin typeface="Consolas"/>
                <a:ea typeface="Calibri"/>
                <a:cs typeface="Cordia New"/>
              </a:rPr>
              <a:t>continue</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FF"/>
                </a:solidFill>
                <a:latin typeface="Consolas"/>
                <a:ea typeface="Calibri"/>
                <a:cs typeface="Cordia New"/>
              </a:rPr>
              <a:t>var</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leafClick</a:t>
            </a:r>
            <a:r>
              <a:rPr lang="en-US" sz="1400" dirty="0">
                <a:solidFill>
                  <a:srgbClr val="000000"/>
                </a:solidFill>
                <a:latin typeface="Consolas"/>
                <a:ea typeface="Calibri"/>
                <a:cs typeface="Cordia New"/>
              </a:rPr>
              <a:t> = </a:t>
            </a:r>
            <a:r>
              <a:rPr lang="en-US" sz="1400" dirty="0">
                <a:solidFill>
                  <a:srgbClr val="A31515"/>
                </a:solidFill>
                <a:latin typeface="Consolas"/>
                <a:ea typeface="Calibri"/>
                <a:cs typeface="Cordia New"/>
              </a:rPr>
              <a:t>'</a:t>
            </a:r>
            <a:r>
              <a:rPr lang="en-US" sz="1400" dirty="0" err="1">
                <a:solidFill>
                  <a:srgbClr val="A31515"/>
                </a:solidFill>
                <a:latin typeface="Consolas"/>
                <a:ea typeface="Calibri"/>
                <a:cs typeface="Cordia New"/>
              </a:rPr>
              <a:t>selectMeal</a:t>
            </a:r>
            <a:r>
              <a:rPr lang="en-US" sz="1400" dirty="0">
                <a:solidFill>
                  <a:srgbClr val="A31515"/>
                </a:solidFill>
                <a:latin typeface="Consolas"/>
                <a:ea typeface="Calibri"/>
                <a:cs typeface="Cordia New"/>
              </a:rPr>
              <a:t>(this)'</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FF"/>
                </a:solidFill>
                <a:latin typeface="Consolas"/>
                <a:ea typeface="Calibri"/>
                <a:cs typeface="Cordia New"/>
              </a:rPr>
              <a:t>var</a:t>
            </a:r>
            <a:r>
              <a:rPr lang="en-US" sz="1400" dirty="0">
                <a:solidFill>
                  <a:srgbClr val="000000"/>
                </a:solidFill>
                <a:latin typeface="Consolas"/>
                <a:ea typeface="Calibri"/>
                <a:cs typeface="Cordia New"/>
              </a:rPr>
              <a:t> leaf = </a:t>
            </a:r>
            <a:r>
              <a:rPr lang="en-US" sz="1400" dirty="0" err="1">
                <a:solidFill>
                  <a:srgbClr val="000000"/>
                </a:solidFill>
                <a:latin typeface="Consolas"/>
                <a:ea typeface="Calibri"/>
                <a:cs typeface="Cordia New"/>
              </a:rPr>
              <a:t>createLeafNodeHTML</a:t>
            </a:r>
            <a:r>
              <a:rPr lang="en-US" sz="1400" dirty="0">
                <a:solidFill>
                  <a:srgbClr val="000000"/>
                </a:solidFill>
                <a:latin typeface="Consolas"/>
                <a:ea typeface="Calibri"/>
                <a:cs typeface="Cordia New"/>
              </a:rPr>
              <a:t>(meals[meal], </a:t>
            </a:r>
            <a:r>
              <a:rPr lang="en-US" sz="1400" dirty="0">
                <a:solidFill>
                  <a:srgbClr val="A31515"/>
                </a:solidFill>
                <a:latin typeface="Consolas"/>
                <a:ea typeface="Calibri"/>
                <a:cs typeface="Cordia New"/>
              </a:rPr>
              <a:t>"meal_"</a:t>
            </a:r>
            <a:r>
              <a:rPr lang="en-US" sz="1400" dirty="0">
                <a:solidFill>
                  <a:srgbClr val="000000"/>
                </a:solidFill>
                <a:latin typeface="Consolas"/>
                <a:ea typeface="Calibri"/>
                <a:cs typeface="Cordia New"/>
              </a:rPr>
              <a:t> + meal, </a:t>
            </a:r>
            <a:r>
              <a:rPr lang="en-US" sz="1400" dirty="0" err="1">
                <a:solidFill>
                  <a:srgbClr val="000000"/>
                </a:solidFill>
                <a:latin typeface="Consolas"/>
                <a:ea typeface="Calibri"/>
                <a:cs typeface="Cordia New"/>
              </a:rPr>
              <a:t>leafClick</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nodeContent</a:t>
            </a:r>
            <a:r>
              <a:rPr lang="en-US" sz="1400" dirty="0">
                <a:solidFill>
                  <a:srgbClr val="000000"/>
                </a:solidFill>
                <a:latin typeface="Consolas"/>
                <a:ea typeface="Calibri"/>
                <a:cs typeface="Cordia New"/>
              </a:rPr>
              <a:t> += leaf;</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nodeContent</a:t>
            </a:r>
            <a:r>
              <a:rPr lang="en-US" sz="1400" dirty="0">
                <a:solidFill>
                  <a:srgbClr val="000000"/>
                </a:solidFill>
                <a:latin typeface="Consolas"/>
                <a:ea typeface="Calibri"/>
                <a:cs typeface="Cordia New"/>
              </a:rPr>
              <a:t> += </a:t>
            </a:r>
            <a:r>
              <a:rPr lang="en-US" sz="1400" dirty="0">
                <a:solidFill>
                  <a:srgbClr val="A31515"/>
                </a:solidFill>
                <a:latin typeface="Consolas"/>
                <a:ea typeface="Calibri"/>
                <a:cs typeface="Cordia New"/>
              </a:rPr>
              <a:t>'&lt;/div&gt;'</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IDOf</a:t>
            </a:r>
            <a:r>
              <a:rPr lang="en-US" sz="1400" dirty="0">
                <a:solidFill>
                  <a:srgbClr val="000000"/>
                </a:solidFill>
                <a:latin typeface="Consolas"/>
                <a:ea typeface="Calibri"/>
                <a:cs typeface="Cordia New"/>
              </a:rPr>
              <a:t>(</a:t>
            </a:r>
            <a:r>
              <a:rPr lang="en-US" sz="1400" dirty="0">
                <a:solidFill>
                  <a:srgbClr val="A31515"/>
                </a:solidFill>
                <a:latin typeface="Consolas"/>
                <a:ea typeface="Calibri"/>
                <a:cs typeface="Cordia New"/>
              </a:rPr>
              <a:t>'</a:t>
            </a:r>
            <a:r>
              <a:rPr lang="en-US" sz="1400" dirty="0" err="1">
                <a:solidFill>
                  <a:srgbClr val="A31515"/>
                </a:solidFill>
                <a:latin typeface="Consolas"/>
                <a:ea typeface="Calibri"/>
                <a:cs typeface="Cordia New"/>
              </a:rPr>
              <a:t>Nutrition_Menu</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r>
              <a:rPr lang="en-US" sz="1400" dirty="0" err="1">
                <a:solidFill>
                  <a:srgbClr val="000000"/>
                </a:solidFill>
                <a:latin typeface="Consolas"/>
                <a:ea typeface="Calibri"/>
                <a:cs typeface="Cordia New"/>
              </a:rPr>
              <a:t>innerHTML</a:t>
            </a:r>
            <a:r>
              <a:rPr lang="en-US" sz="1400" dirty="0">
                <a:solidFill>
                  <a:srgbClr val="000000"/>
                </a:solidFill>
                <a:latin typeface="Consolas"/>
                <a:ea typeface="Calibri"/>
                <a:cs typeface="Cordia New"/>
              </a:rPr>
              <a:t> += </a:t>
            </a:r>
            <a:r>
              <a:rPr lang="en-US" sz="1400" dirty="0" err="1">
                <a:solidFill>
                  <a:srgbClr val="000000"/>
                </a:solidFill>
                <a:latin typeface="Consolas"/>
                <a:ea typeface="Calibri"/>
                <a:cs typeface="Cordia New"/>
              </a:rPr>
              <a:t>nodeContent</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IDOf</a:t>
            </a:r>
            <a:r>
              <a:rPr lang="en-US" sz="1400" dirty="0">
                <a:solidFill>
                  <a:srgbClr val="000000"/>
                </a:solidFill>
                <a:latin typeface="Consolas"/>
                <a:ea typeface="Calibri"/>
                <a:cs typeface="Cordia New"/>
              </a:rPr>
              <a:t>(</a:t>
            </a:r>
            <a:r>
              <a:rPr lang="en-US" sz="1400" dirty="0">
                <a:solidFill>
                  <a:srgbClr val="A31515"/>
                </a:solidFill>
                <a:latin typeface="Consolas"/>
                <a:ea typeface="Calibri"/>
                <a:cs typeface="Cordia New"/>
              </a:rPr>
              <a:t>'</a:t>
            </a:r>
            <a:r>
              <a:rPr lang="en-US" sz="1400" dirty="0" err="1">
                <a:solidFill>
                  <a:srgbClr val="A31515"/>
                </a:solidFill>
                <a:latin typeface="Consolas"/>
                <a:ea typeface="Calibri"/>
                <a:cs typeface="Cordia New"/>
              </a:rPr>
              <a:t>Nutrition_Menu</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r>
              <a:rPr lang="en-US" sz="1400" dirty="0" err="1">
                <a:solidFill>
                  <a:srgbClr val="000000"/>
                </a:solidFill>
                <a:latin typeface="Consolas"/>
                <a:ea typeface="Calibri"/>
                <a:cs typeface="Cordia New"/>
              </a:rPr>
              <a:t>innerHTML</a:t>
            </a:r>
            <a:r>
              <a:rPr lang="en-US" sz="1400" dirty="0">
                <a:solidFill>
                  <a:srgbClr val="000000"/>
                </a:solidFill>
                <a:latin typeface="Consolas"/>
                <a:ea typeface="Calibri"/>
                <a:cs typeface="Cordia New"/>
              </a:rPr>
              <a:t> += </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IDOf</a:t>
            </a:r>
            <a:r>
              <a:rPr lang="en-US" sz="1400" dirty="0">
                <a:solidFill>
                  <a:srgbClr val="000000"/>
                </a:solidFill>
                <a:latin typeface="Consolas"/>
                <a:ea typeface="Calibri"/>
                <a:cs typeface="Cordia New"/>
              </a:rPr>
              <a:t>(</a:t>
            </a:r>
            <a:r>
              <a:rPr lang="en-US" sz="1400" dirty="0">
                <a:solidFill>
                  <a:srgbClr val="A31515"/>
                </a:solidFill>
                <a:latin typeface="Consolas"/>
                <a:ea typeface="Calibri"/>
                <a:cs typeface="Cordia New"/>
              </a:rPr>
              <a:t>'</a:t>
            </a:r>
            <a:r>
              <a:rPr lang="en-US" sz="1400" dirty="0" err="1">
                <a:solidFill>
                  <a:srgbClr val="A31515"/>
                </a:solidFill>
                <a:latin typeface="Consolas"/>
                <a:ea typeface="Calibri"/>
                <a:cs typeface="Cordia New"/>
              </a:rPr>
              <a:t>Nutrition_Menu</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r>
              <a:rPr lang="en-US" sz="1400" dirty="0" err="1">
                <a:solidFill>
                  <a:srgbClr val="000000"/>
                </a:solidFill>
                <a:latin typeface="Consolas"/>
                <a:ea typeface="Calibri"/>
                <a:cs typeface="Cordia New"/>
              </a:rPr>
              <a:t>innerHTML</a:t>
            </a:r>
            <a:r>
              <a:rPr lang="en-US" sz="1400" dirty="0">
                <a:solidFill>
                  <a:srgbClr val="000000"/>
                </a:solidFill>
                <a:latin typeface="Consolas"/>
                <a:ea typeface="Calibri"/>
                <a:cs typeface="Cordia New"/>
              </a:rPr>
              <a:t> += </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spcAft>
                <a:spcPts val="1000"/>
              </a:spcAft>
            </a:pPr>
            <a:r>
              <a:rPr lang="en-US" sz="1400" dirty="0">
                <a:solidFill>
                  <a:srgbClr val="000000"/>
                </a:solidFill>
                <a:latin typeface="Consolas"/>
                <a:ea typeface="Calibri"/>
                <a:cs typeface="Cordia New"/>
              </a:rPr>
              <a:t>}</a:t>
            </a:r>
            <a:endParaRPr lang="en-US" dirty="0">
              <a:ea typeface="Calibri"/>
              <a:cs typeface="Cordia New"/>
            </a:endParaRPr>
          </a:p>
        </p:txBody>
      </p:sp>
    </p:spTree>
    <p:extLst>
      <p:ext uri="{BB962C8B-B14F-4D97-AF65-F5344CB8AC3E}">
        <p14:creationId xmlns:p14="http://schemas.microsoft.com/office/powerpoint/2010/main" val="33822914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28799" y="1692275"/>
            <a:ext cx="7313613" cy="3473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5000"/>
              </a:lnSpc>
            </a:pPr>
            <a:r>
              <a:rPr lang="en-US" sz="1600" dirty="0">
                <a:solidFill>
                  <a:srgbClr val="008000"/>
                </a:solidFill>
                <a:latin typeface="Consolas"/>
                <a:ea typeface="Calibri"/>
                <a:cs typeface="Cordia New"/>
              </a:rPr>
              <a:t>//if (o != null)</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r>
              <a:rPr lang="en-US" sz="1600" dirty="0" err="1">
                <a:solidFill>
                  <a:srgbClr val="008000"/>
                </a:solidFill>
                <a:latin typeface="Consolas"/>
                <a:ea typeface="Calibri"/>
                <a:cs typeface="Cordia New"/>
              </a:rPr>
              <a:t>SchemaTable</a:t>
            </a:r>
            <a:r>
              <a:rPr lang="en-US" sz="1600" dirty="0">
                <a:solidFill>
                  <a:srgbClr val="008000"/>
                </a:solidFill>
                <a:latin typeface="Consolas"/>
                <a:ea typeface="Calibri"/>
                <a:cs typeface="Cordia New"/>
              </a:rPr>
              <a:t> t = </a:t>
            </a:r>
            <a:r>
              <a:rPr lang="en-US" sz="1600" dirty="0" err="1">
                <a:solidFill>
                  <a:srgbClr val="008000"/>
                </a:solidFill>
                <a:latin typeface="Consolas"/>
                <a:ea typeface="Calibri"/>
                <a:cs typeface="Cordia New"/>
              </a:rPr>
              <a:t>Schema.EnsureSchema</a:t>
            </a:r>
            <a:r>
              <a:rPr lang="en-US" sz="1600" dirty="0">
                <a:solidFill>
                  <a:srgbClr val="008000"/>
                </a:solidFill>
                <a:latin typeface="Consolas"/>
                <a:ea typeface="Calibri"/>
                <a:cs typeface="Cordia New"/>
              </a:rPr>
              <a:t>(</a:t>
            </a:r>
            <a:r>
              <a:rPr lang="en-US" sz="1600" dirty="0" err="1">
                <a:solidFill>
                  <a:srgbClr val="008000"/>
                </a:solidFill>
                <a:latin typeface="Consolas"/>
                <a:ea typeface="Calibri"/>
                <a:cs typeface="Cordia New"/>
              </a:rPr>
              <a:t>o.GetType</a:t>
            </a:r>
            <a:r>
              <a:rPr lang="en-US" sz="1600" dirty="0">
                <a:solidFill>
                  <a:srgbClr val="008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if (t != null)</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r>
              <a:rPr lang="en-US" sz="1600" dirty="0" err="1">
                <a:solidFill>
                  <a:srgbClr val="008000"/>
                </a:solidFill>
                <a:latin typeface="Consolas"/>
                <a:ea typeface="Calibri"/>
                <a:cs typeface="Cordia New"/>
              </a:rPr>
              <a:t>UpdateQuery</a:t>
            </a:r>
            <a:r>
              <a:rPr lang="en-US" sz="1600" dirty="0">
                <a:solidFill>
                  <a:srgbClr val="008000"/>
                </a:solidFill>
                <a:latin typeface="Consolas"/>
                <a:ea typeface="Calibri"/>
                <a:cs typeface="Cordia New"/>
              </a:rPr>
              <a:t> q = new </a:t>
            </a:r>
            <a:r>
              <a:rPr lang="en-US" sz="1600" dirty="0" err="1">
                <a:solidFill>
                  <a:srgbClr val="008000"/>
                </a:solidFill>
                <a:latin typeface="Consolas"/>
                <a:ea typeface="Calibri"/>
                <a:cs typeface="Cordia New"/>
              </a:rPr>
              <a:t>UpdateQuery</a:t>
            </a:r>
            <a:r>
              <a:rPr lang="en-US" sz="1600" dirty="0">
                <a:solidFill>
                  <a:srgbClr val="008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r>
              <a:rPr lang="en-US" sz="1600" dirty="0" err="1">
                <a:solidFill>
                  <a:srgbClr val="008000"/>
                </a:solidFill>
                <a:latin typeface="Consolas"/>
                <a:ea typeface="Calibri"/>
                <a:cs typeface="Cordia New"/>
              </a:rPr>
              <a:t>PrimaryTable</a:t>
            </a:r>
            <a:r>
              <a:rPr lang="en-US" sz="1600" dirty="0">
                <a:solidFill>
                  <a:srgbClr val="008000"/>
                </a:solidFill>
                <a:latin typeface="Consolas"/>
                <a:ea typeface="Calibri"/>
                <a:cs typeface="Cordia New"/>
              </a:rPr>
              <a:t> = new </a:t>
            </a:r>
            <a:r>
              <a:rPr lang="en-US" sz="1600" dirty="0" err="1">
                <a:solidFill>
                  <a:srgbClr val="008000"/>
                </a:solidFill>
                <a:latin typeface="Consolas"/>
                <a:ea typeface="Calibri"/>
                <a:cs typeface="Cordia New"/>
              </a:rPr>
              <a:t>AliasableObject</a:t>
            </a:r>
            <a:r>
              <a:rPr lang="en-US" sz="1600" dirty="0">
                <a:solidFill>
                  <a:srgbClr val="008000"/>
                </a:solidFill>
                <a:latin typeface="Consolas"/>
                <a:ea typeface="Calibri"/>
                <a:cs typeface="Cordia New"/>
              </a:rPr>
              <a:t>(</a:t>
            </a:r>
            <a:r>
              <a:rPr lang="en-US" sz="1600" dirty="0" err="1">
                <a:solidFill>
                  <a:srgbClr val="008000"/>
                </a:solidFill>
                <a:latin typeface="Consolas"/>
                <a:ea typeface="Calibri"/>
                <a:cs typeface="Cordia New"/>
              </a:rPr>
              <a:t>t.Table.Name</a:t>
            </a:r>
            <a:r>
              <a:rPr lang="en-US" sz="1600" dirty="0">
                <a:solidFill>
                  <a:srgbClr val="008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r>
              <a:rPr lang="en-US" sz="1600" dirty="0" err="1">
                <a:solidFill>
                  <a:srgbClr val="008000"/>
                </a:solidFill>
                <a:latin typeface="Consolas"/>
                <a:ea typeface="Calibri"/>
                <a:cs typeface="Cordia New"/>
              </a:rPr>
              <a:t>PopulateSetQuery</a:t>
            </a:r>
            <a:r>
              <a:rPr lang="en-US" sz="1600" dirty="0">
                <a:solidFill>
                  <a:srgbClr val="008000"/>
                </a:solidFill>
                <a:latin typeface="Consolas"/>
                <a:ea typeface="Calibri"/>
                <a:cs typeface="Cordia New"/>
              </a:rPr>
              <a:t>(q, o, t);</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r>
              <a:rPr lang="en-US" sz="1600" dirty="0" err="1">
                <a:solidFill>
                  <a:srgbClr val="008000"/>
                </a:solidFill>
                <a:latin typeface="Consolas"/>
                <a:ea typeface="Calibri"/>
                <a:cs typeface="Cordia New"/>
              </a:rPr>
              <a:t>q.Condition</a:t>
            </a:r>
            <a:r>
              <a:rPr lang="en-US" sz="1600" dirty="0">
                <a:solidFill>
                  <a:srgbClr val="008000"/>
                </a:solidFill>
                <a:latin typeface="Consolas"/>
                <a:ea typeface="Calibri"/>
                <a:cs typeface="Cordia New"/>
              </a:rPr>
              <a:t> = condition;</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r>
              <a:rPr lang="en-US" sz="1600" dirty="0" err="1">
                <a:solidFill>
                  <a:srgbClr val="008000"/>
                </a:solidFill>
                <a:latin typeface="Consolas"/>
                <a:ea typeface="Calibri"/>
                <a:cs typeface="Cordia New"/>
              </a:rPr>
              <a:t>Adp.Update</a:t>
            </a:r>
            <a:r>
              <a:rPr lang="en-US" sz="1600" dirty="0">
                <a:solidFill>
                  <a:srgbClr val="008000"/>
                </a:solidFill>
                <a:latin typeface="Consolas"/>
                <a:ea typeface="Calibri"/>
                <a:cs typeface="Cordia New"/>
              </a:rPr>
              <a:t>(q);</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else</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throw new </a:t>
            </a:r>
            <a:r>
              <a:rPr lang="en-US" sz="1600" dirty="0" err="1">
                <a:solidFill>
                  <a:srgbClr val="008000"/>
                </a:solidFill>
                <a:latin typeface="Consolas"/>
                <a:ea typeface="Calibri"/>
                <a:cs typeface="Cordia New"/>
              </a:rPr>
              <a:t>InvalidTypeException</a:t>
            </a:r>
            <a:r>
              <a:rPr lang="en-US" sz="1600" dirty="0">
                <a:solidFill>
                  <a:srgbClr val="008000"/>
                </a:solidFill>
                <a:latin typeface="Consolas"/>
                <a:ea typeface="Calibri"/>
                <a:cs typeface="Cordia New"/>
              </a:rPr>
              <a:t>(</a:t>
            </a:r>
            <a:r>
              <a:rPr lang="en-US" sz="1600" dirty="0" err="1">
                <a:solidFill>
                  <a:srgbClr val="008000"/>
                </a:solidFill>
                <a:latin typeface="Consolas"/>
                <a:ea typeface="Calibri"/>
                <a:cs typeface="Cordia New"/>
              </a:rPr>
              <a:t>o.GetType</a:t>
            </a:r>
            <a:r>
              <a:rPr lang="en-US" sz="1600" dirty="0">
                <a:solidFill>
                  <a:srgbClr val="008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8000"/>
                </a:solidFill>
                <a:latin typeface="Consolas"/>
                <a:ea typeface="Calibri"/>
                <a:cs typeface="Cordia New"/>
              </a:rPr>
              <a:t>//}</a:t>
            </a:r>
            <a:endParaRPr lang="en-US" sz="2000" dirty="0">
              <a:ea typeface="Calibri"/>
              <a:cs typeface="Cordia New"/>
            </a:endParaRPr>
          </a:p>
        </p:txBody>
      </p:sp>
    </p:spTree>
    <p:extLst>
      <p:ext uri="{BB962C8B-B14F-4D97-AF65-F5344CB8AC3E}">
        <p14:creationId xmlns:p14="http://schemas.microsoft.com/office/powerpoint/2010/main" val="37737958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28799" y="1692275"/>
            <a:ext cx="7313613" cy="3473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1600" dirty="0" smtClean="0">
                <a:solidFill>
                  <a:srgbClr val="008000"/>
                </a:solidFill>
                <a:latin typeface="Consolas"/>
                <a:ea typeface="Calibri"/>
                <a:cs typeface="Cordia New"/>
              </a:rPr>
              <a:t>//****************************************************</a:t>
            </a:r>
          </a:p>
          <a:p>
            <a:pPr algn="ctr">
              <a:lnSpc>
                <a:spcPct val="115000"/>
              </a:lnSpc>
            </a:pPr>
            <a:r>
              <a:rPr lang="en-US" sz="1600" dirty="0" smtClean="0">
                <a:solidFill>
                  <a:srgbClr val="008000"/>
                </a:solidFill>
                <a:latin typeface="Consolas"/>
                <a:ea typeface="Calibri"/>
                <a:cs typeface="Cordia New"/>
              </a:rPr>
              <a:t>// GABE WUZ HERE (2007-05-15) ************************</a:t>
            </a:r>
            <a:endParaRPr lang="en-US" sz="1600" dirty="0">
              <a:solidFill>
                <a:srgbClr val="008000"/>
              </a:solidFill>
              <a:latin typeface="Consolas"/>
              <a:ea typeface="Calibri"/>
              <a:cs typeface="Cordia New"/>
            </a:endParaRPr>
          </a:p>
          <a:p>
            <a:pPr algn="ctr">
              <a:lnSpc>
                <a:spcPct val="115000"/>
              </a:lnSpc>
            </a:pPr>
            <a:r>
              <a:rPr lang="en-US" sz="1600" dirty="0" smtClean="0">
                <a:solidFill>
                  <a:srgbClr val="008000"/>
                </a:solidFill>
                <a:latin typeface="Consolas"/>
                <a:ea typeface="Calibri"/>
                <a:cs typeface="Cordia New"/>
              </a:rPr>
              <a:t>//****************************************************</a:t>
            </a:r>
            <a:endParaRPr lang="en-US" sz="2000" dirty="0">
              <a:ea typeface="Calibri"/>
              <a:cs typeface="Cordia New"/>
            </a:endParaRPr>
          </a:p>
        </p:txBody>
      </p:sp>
    </p:spTree>
    <p:extLst>
      <p:ext uri="{BB962C8B-B14F-4D97-AF65-F5344CB8AC3E}">
        <p14:creationId xmlns:p14="http://schemas.microsoft.com/office/powerpoint/2010/main" val="208788667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466149"/>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390479">
            <a:off x="2194586" y="1136713"/>
            <a:ext cx="6280785" cy="45845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2053" name="Picture 5" descr="Justin Bieb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1250611">
            <a:off x="2655036" y="1443036"/>
            <a:ext cx="5953125" cy="39719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2051"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1369887">
            <a:off x="2210770" y="929633"/>
            <a:ext cx="6248414" cy="49987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3956591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28799" y="137196"/>
            <a:ext cx="7313613" cy="6583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pPr>
            <a:r>
              <a:rPr lang="en-US" sz="3600" dirty="0" smtClean="0">
                <a:solidFill>
                  <a:schemeClr val="tx1"/>
                </a:solidFill>
                <a:latin typeface="Josefin Slab" panose="02000000000000000000" pitchFamily="2" charset="0"/>
                <a:ea typeface="Calibri"/>
                <a:cs typeface="Cordia New"/>
              </a:rPr>
              <a:t>“Thou shalt not repeat thyself.”</a:t>
            </a:r>
          </a:p>
          <a:p>
            <a:pPr algn="ctr">
              <a:lnSpc>
                <a:spcPct val="115000"/>
              </a:lnSpc>
            </a:pPr>
            <a:endParaRPr lang="en-US" sz="3600" dirty="0" smtClean="0">
              <a:solidFill>
                <a:schemeClr val="tx1"/>
              </a:solidFill>
              <a:latin typeface="Josefin Slab" panose="02000000000000000000" pitchFamily="2" charset="0"/>
              <a:ea typeface="Calibri"/>
              <a:cs typeface="Cordia New"/>
            </a:endParaRPr>
          </a:p>
          <a:p>
            <a:pPr algn="ctr">
              <a:lnSpc>
                <a:spcPct val="115000"/>
              </a:lnSpc>
            </a:pPr>
            <a:r>
              <a:rPr lang="en-US" sz="3600" dirty="0" smtClean="0">
                <a:solidFill>
                  <a:schemeClr val="tx1"/>
                </a:solidFill>
                <a:latin typeface="Josefin Slab" panose="02000000000000000000" pitchFamily="2" charset="0"/>
                <a:ea typeface="Calibri"/>
                <a:cs typeface="Cordia New"/>
              </a:rPr>
              <a:t>“Thou shalt love the maintainer of thy code as thyself.”</a:t>
            </a:r>
          </a:p>
          <a:p>
            <a:pPr algn="ctr">
              <a:lnSpc>
                <a:spcPct val="115000"/>
              </a:lnSpc>
            </a:pPr>
            <a:endParaRPr lang="en-US" sz="3600" dirty="0" smtClean="0">
              <a:solidFill>
                <a:schemeClr val="tx1"/>
              </a:solidFill>
              <a:latin typeface="Josefin Slab" panose="02000000000000000000" pitchFamily="2" charset="0"/>
              <a:ea typeface="Calibri"/>
              <a:cs typeface="Cordia New"/>
            </a:endParaRPr>
          </a:p>
          <a:p>
            <a:pPr algn="ctr">
              <a:lnSpc>
                <a:spcPct val="115000"/>
              </a:lnSpc>
            </a:pPr>
            <a:r>
              <a:rPr lang="en-US" sz="3600" dirty="0" smtClean="0">
                <a:solidFill>
                  <a:schemeClr val="tx1"/>
                </a:solidFill>
                <a:latin typeface="Josefin Slab" panose="02000000000000000000" pitchFamily="2" charset="0"/>
                <a:ea typeface="Calibri"/>
                <a:cs typeface="Cordia New"/>
              </a:rPr>
              <a:t>“Thou shalt not commit </a:t>
            </a:r>
            <a:r>
              <a:rPr lang="en-US" sz="3600" dirty="0" err="1" smtClean="0">
                <a:solidFill>
                  <a:schemeClr val="tx1"/>
                </a:solidFill>
                <a:latin typeface="Josefin Slab" panose="02000000000000000000" pitchFamily="2" charset="0"/>
                <a:ea typeface="Calibri"/>
                <a:cs typeface="Cordia New"/>
              </a:rPr>
              <a:t>uncompilable</a:t>
            </a:r>
            <a:r>
              <a:rPr lang="en-US" sz="3600" dirty="0" smtClean="0">
                <a:solidFill>
                  <a:schemeClr val="tx1"/>
                </a:solidFill>
                <a:latin typeface="Josefin Slab" panose="02000000000000000000" pitchFamily="2" charset="0"/>
                <a:ea typeface="Calibri"/>
                <a:cs typeface="Cordia New"/>
              </a:rPr>
              <a:t> code.”</a:t>
            </a:r>
            <a:endParaRPr lang="en-US" sz="4400" dirty="0">
              <a:solidFill>
                <a:schemeClr val="tx1"/>
              </a:solidFill>
              <a:latin typeface="Josefin Slab" panose="02000000000000000000" pitchFamily="2" charset="0"/>
              <a:ea typeface="Calibri"/>
              <a:cs typeface="Cordia New"/>
            </a:endParaRPr>
          </a:p>
        </p:txBody>
      </p:sp>
    </p:spTree>
    <p:extLst>
      <p:ext uri="{BB962C8B-B14F-4D97-AF65-F5344CB8AC3E}">
        <p14:creationId xmlns:p14="http://schemas.microsoft.com/office/powerpoint/2010/main" val="15816246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200399" y="1714499"/>
            <a:ext cx="4572000" cy="4566942"/>
            <a:chOff x="3200399" y="1714499"/>
            <a:chExt cx="4572000" cy="4566942"/>
          </a:xfrm>
        </p:grpSpPr>
        <p:pic>
          <p:nvPicPr>
            <p:cNvPr id="6146" name="Picture 2" descr="http://www.b3takit.co.uk/images/Flying%20kitten.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0399" y="1714499"/>
              <a:ext cx="4572000" cy="34290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2" name="TextBox 1"/>
            <p:cNvSpPr txBox="1"/>
            <p:nvPr/>
          </p:nvSpPr>
          <p:spPr>
            <a:xfrm>
              <a:off x="4066780" y="5912109"/>
              <a:ext cx="2839239" cy="369332"/>
            </a:xfrm>
            <a:prstGeom prst="rect">
              <a:avLst/>
            </a:prstGeom>
            <a:noFill/>
          </p:spPr>
          <p:txBody>
            <a:bodyPr wrap="none" rtlCol="0" anchor="ctr">
              <a:spAutoFit/>
            </a:bodyPr>
            <a:lstStyle/>
            <a:p>
              <a:r>
                <a:rPr lang="en-US" dirty="0" smtClean="0">
                  <a:latin typeface="Josefin Slab" panose="02000000000000000000" pitchFamily="2" charset="0"/>
                </a:rPr>
                <a:t>(destruction of dear kittens)</a:t>
              </a:r>
              <a:endParaRPr lang="en-US" dirty="0">
                <a:latin typeface="Josefin Slab" panose="02000000000000000000" pitchFamily="2" charset="0"/>
              </a:endParaRPr>
            </a:p>
          </p:txBody>
        </p:sp>
      </p:grpSp>
    </p:spTree>
    <p:extLst>
      <p:ext uri="{BB962C8B-B14F-4D97-AF65-F5344CB8AC3E}">
        <p14:creationId xmlns:p14="http://schemas.microsoft.com/office/powerpoint/2010/main" val="39389719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07181" y="5912109"/>
            <a:ext cx="1558440" cy="369332"/>
          </a:xfrm>
          <a:prstGeom prst="rect">
            <a:avLst/>
          </a:prstGeom>
          <a:noFill/>
        </p:spPr>
        <p:txBody>
          <a:bodyPr wrap="none" rtlCol="0" anchor="ctr">
            <a:spAutoFit/>
          </a:bodyPr>
          <a:lstStyle/>
          <a:p>
            <a:pPr algn="ctr"/>
            <a:r>
              <a:rPr lang="en-US" dirty="0" smtClean="0">
                <a:latin typeface="Josefin Slab" panose="02000000000000000000" pitchFamily="2" charset="0"/>
              </a:rPr>
              <a:t>(preservation)</a:t>
            </a:r>
            <a:endParaRPr lang="en-US" dirty="0">
              <a:latin typeface="Josefin Slab" panose="02000000000000000000" pitchFamily="2" charset="0"/>
            </a:endParaRPr>
          </a:p>
        </p:txBody>
      </p:sp>
      <p:pic>
        <p:nvPicPr>
          <p:cNvPr id="1026" name="Picture 2" descr="File:Mummy-UpperClassEgyptianMale-SaitePeriod RosicrucianMuseum.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3096" y="1526852"/>
            <a:ext cx="6026608" cy="380429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65302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468913" y="1417751"/>
            <a:ext cx="6034973" cy="4867368"/>
            <a:chOff x="2468913" y="1417751"/>
            <a:chExt cx="6034973" cy="4867368"/>
          </a:xfrm>
        </p:grpSpPr>
        <p:pic>
          <p:nvPicPr>
            <p:cNvPr id="6148" name="Picture 4" descr="http://blogselfstorage.wpengine.netdna-cdn.com/wp-content/uploads/2012/07/Golden-ruler-iStock_000002974880Medium.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8913" y="1417751"/>
              <a:ext cx="6034973" cy="402249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7" name="TextBox 6"/>
            <p:cNvSpPr txBox="1"/>
            <p:nvPr/>
          </p:nvSpPr>
          <p:spPr>
            <a:xfrm>
              <a:off x="4466733" y="5915787"/>
              <a:ext cx="2039340" cy="369332"/>
            </a:xfrm>
            <a:prstGeom prst="rect">
              <a:avLst/>
            </a:prstGeom>
            <a:noFill/>
          </p:spPr>
          <p:txBody>
            <a:bodyPr wrap="none" rtlCol="0" anchor="ctr">
              <a:spAutoFit/>
            </a:bodyPr>
            <a:lstStyle/>
            <a:p>
              <a:pPr algn="ctr"/>
              <a:r>
                <a:rPr lang="en-US" dirty="0" smtClean="0">
                  <a:latin typeface="Josefin Slab" panose="02000000000000000000" pitchFamily="2" charset="0"/>
                </a:rPr>
                <a:t>(it’s a golden ruler)</a:t>
              </a:r>
              <a:endParaRPr lang="en-US" dirty="0">
                <a:latin typeface="Josefin Slab" panose="02000000000000000000" pitchFamily="2" charset="0"/>
              </a:endParaRPr>
            </a:p>
          </p:txBody>
        </p:sp>
      </p:grpSp>
    </p:spTree>
    <p:extLst>
      <p:ext uri="{BB962C8B-B14F-4D97-AF65-F5344CB8AC3E}">
        <p14:creationId xmlns:p14="http://schemas.microsoft.com/office/powerpoint/2010/main" val="34569676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0279201"/>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77449" y="2459504"/>
            <a:ext cx="4389102" cy="1938992"/>
          </a:xfrm>
          <a:prstGeom prst="rect">
            <a:avLst/>
          </a:prstGeom>
          <a:noFill/>
        </p:spPr>
        <p:txBody>
          <a:bodyPr wrap="square" rtlCol="0" anchor="ctr">
            <a:spAutoFit/>
          </a:bodyPr>
          <a:lstStyle/>
          <a:p>
            <a:pPr algn="ctr"/>
            <a:r>
              <a:rPr lang="en-US" sz="6000" b="1" dirty="0" smtClean="0">
                <a:latin typeface="Josefin Slab" panose="02000000000000000000" pitchFamily="2" charset="0"/>
              </a:rPr>
              <a:t>Coding Confessions</a:t>
            </a:r>
            <a:endParaRPr lang="en-US" sz="6000" b="1" dirty="0">
              <a:latin typeface="Josefin Slab" panose="02000000000000000000" pitchFamily="2" charset="0"/>
            </a:endParaRPr>
          </a:p>
        </p:txBody>
      </p:sp>
    </p:spTree>
    <p:extLst>
      <p:ext uri="{BB962C8B-B14F-4D97-AF65-F5344CB8AC3E}">
        <p14:creationId xmlns:p14="http://schemas.microsoft.com/office/powerpoint/2010/main" val="1394633905"/>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557827" y="2689635"/>
            <a:ext cx="3995004" cy="923330"/>
          </a:xfrm>
          <a:prstGeom prst="rect">
            <a:avLst/>
          </a:prstGeom>
          <a:noFill/>
        </p:spPr>
        <p:txBody>
          <a:bodyPr wrap="none" rtlCol="0">
            <a:spAutoFit/>
          </a:bodyPr>
          <a:lstStyle/>
          <a:p>
            <a:r>
              <a:rPr lang="en-US" sz="5400" dirty="0" smtClean="0">
                <a:latin typeface="Josefin Slab" panose="02000000000000000000" pitchFamily="2" charset="0"/>
              </a:rPr>
              <a:t>Affirmations,</a:t>
            </a:r>
            <a:endParaRPr lang="en-US" sz="5400" dirty="0">
              <a:latin typeface="Josefin Slab" panose="02000000000000000000" pitchFamily="2" charset="0"/>
            </a:endParaRPr>
          </a:p>
        </p:txBody>
      </p:sp>
      <p:sp>
        <p:nvSpPr>
          <p:cNvPr id="5" name="TextBox 4"/>
          <p:cNvSpPr txBox="1"/>
          <p:nvPr/>
        </p:nvSpPr>
        <p:spPr>
          <a:xfrm>
            <a:off x="4225478" y="3645145"/>
            <a:ext cx="2521844" cy="523220"/>
          </a:xfrm>
          <a:prstGeom prst="rect">
            <a:avLst/>
          </a:prstGeom>
          <a:noFill/>
        </p:spPr>
        <p:txBody>
          <a:bodyPr wrap="none" rtlCol="0">
            <a:spAutoFit/>
          </a:bodyPr>
          <a:lstStyle/>
          <a:p>
            <a:r>
              <a:rPr lang="en-US" sz="2800" dirty="0" smtClean="0">
                <a:latin typeface="Josefin Slab" panose="02000000000000000000" pitchFamily="2" charset="0"/>
              </a:rPr>
              <a:t>Insights, Quotes</a:t>
            </a:r>
            <a:endParaRPr lang="en-US" sz="2800" dirty="0">
              <a:latin typeface="Josefin Slab" panose="02000000000000000000" pitchFamily="2" charset="0"/>
            </a:endParaRPr>
          </a:p>
        </p:txBody>
      </p:sp>
    </p:spTree>
    <p:extLst>
      <p:ext uri="{BB962C8B-B14F-4D97-AF65-F5344CB8AC3E}">
        <p14:creationId xmlns:p14="http://schemas.microsoft.com/office/powerpoint/2010/main" val="281376502"/>
      </p:ext>
    </p:extLst>
  </p:cSld>
  <p:clrMapOvr>
    <a:masterClrMapping/>
  </p:clrMapOvr>
  <p:transition spd="slow">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29463" y="2791360"/>
            <a:ext cx="4754828" cy="1323439"/>
          </a:xfrm>
          <a:prstGeom prst="rect">
            <a:avLst/>
          </a:prstGeom>
        </p:spPr>
        <p:txBody>
          <a:bodyPr wrap="square">
            <a:spAutoFit/>
          </a:bodyPr>
          <a:lstStyle/>
          <a:p>
            <a:r>
              <a:rPr lang="en-US" sz="2000" dirty="0" smtClean="0"/>
              <a:t>“Any </a:t>
            </a:r>
            <a:r>
              <a:rPr lang="en-US" sz="2000" dirty="0"/>
              <a:t>fool can write code that a computer can understand. </a:t>
            </a:r>
            <a:r>
              <a:rPr lang="en-US" sz="2000" b="1" dirty="0"/>
              <a:t>Good programmers write code that humans can understand</a:t>
            </a:r>
            <a:r>
              <a:rPr lang="en-US" sz="2000" dirty="0" smtClean="0"/>
              <a:t>.”</a:t>
            </a:r>
          </a:p>
          <a:p>
            <a:r>
              <a:rPr lang="en-US" sz="2000" dirty="0" smtClean="0"/>
              <a:t>- Martin Fowler</a:t>
            </a:r>
            <a:endParaRPr lang="en-US" sz="2000" dirty="0"/>
          </a:p>
        </p:txBody>
      </p:sp>
      <p:sp>
        <p:nvSpPr>
          <p:cNvPr id="3" name="TextBox 2"/>
          <p:cNvSpPr txBox="1"/>
          <p:nvPr/>
        </p:nvSpPr>
        <p:spPr>
          <a:xfrm>
            <a:off x="2649454" y="2350316"/>
            <a:ext cx="274317" cy="2215991"/>
          </a:xfrm>
          <a:prstGeom prst="rect">
            <a:avLst/>
          </a:prstGeom>
          <a:noFill/>
        </p:spPr>
        <p:txBody>
          <a:bodyPr wrap="square" rtlCol="0" anchor="ctr">
            <a:spAutoFit/>
          </a:bodyPr>
          <a:lstStyle/>
          <a:p>
            <a:pPr algn="ctr"/>
            <a:r>
              <a:rPr lang="en-US" sz="13800" dirty="0" smtClean="0">
                <a:latin typeface="Josefin Slab" panose="02000000000000000000" pitchFamily="2" charset="0"/>
              </a:rPr>
              <a:t>1</a:t>
            </a:r>
            <a:endParaRPr lang="en-US" sz="13800" dirty="0">
              <a:latin typeface="Josefin Slab" panose="02000000000000000000" pitchFamily="2" charset="0"/>
            </a:endParaRPr>
          </a:p>
        </p:txBody>
      </p:sp>
    </p:spTree>
    <p:extLst>
      <p:ext uri="{BB962C8B-B14F-4D97-AF65-F5344CB8AC3E}">
        <p14:creationId xmlns:p14="http://schemas.microsoft.com/office/powerpoint/2010/main" val="334508914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57600" y="3075057"/>
            <a:ext cx="3886148" cy="707886"/>
          </a:xfrm>
          <a:prstGeom prst="rect">
            <a:avLst/>
          </a:prstGeom>
        </p:spPr>
        <p:txBody>
          <a:bodyPr wrap="square">
            <a:spAutoFit/>
          </a:bodyPr>
          <a:lstStyle/>
          <a:p>
            <a:r>
              <a:rPr lang="en-US" sz="2000" dirty="0" smtClean="0"/>
              <a:t>“It’s your job to defend the code…”</a:t>
            </a:r>
          </a:p>
          <a:p>
            <a:r>
              <a:rPr lang="en-US" sz="2000" dirty="0" smtClean="0"/>
              <a:t>- Robert C. Martin</a:t>
            </a:r>
            <a:endParaRPr lang="en-US" sz="2000" dirty="0"/>
          </a:p>
        </p:txBody>
      </p:sp>
      <p:sp>
        <p:nvSpPr>
          <p:cNvPr id="3" name="TextBox 2"/>
          <p:cNvSpPr txBox="1"/>
          <p:nvPr/>
        </p:nvSpPr>
        <p:spPr>
          <a:xfrm>
            <a:off x="2649454" y="2350316"/>
            <a:ext cx="274317" cy="2215991"/>
          </a:xfrm>
          <a:prstGeom prst="rect">
            <a:avLst/>
          </a:prstGeom>
          <a:noFill/>
        </p:spPr>
        <p:txBody>
          <a:bodyPr wrap="square" rtlCol="0" anchor="ctr">
            <a:spAutoFit/>
          </a:bodyPr>
          <a:lstStyle/>
          <a:p>
            <a:pPr algn="ctr"/>
            <a:r>
              <a:rPr lang="en-US" sz="13800" dirty="0">
                <a:latin typeface="Josefin Slab" panose="02000000000000000000" pitchFamily="2" charset="0"/>
              </a:rPr>
              <a:t>2</a:t>
            </a:r>
          </a:p>
        </p:txBody>
      </p:sp>
    </p:spTree>
    <p:extLst>
      <p:ext uri="{BB962C8B-B14F-4D97-AF65-F5344CB8AC3E}">
        <p14:creationId xmlns:p14="http://schemas.microsoft.com/office/powerpoint/2010/main" val="153727301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57600" y="3075057"/>
            <a:ext cx="3383243" cy="707886"/>
          </a:xfrm>
          <a:prstGeom prst="rect">
            <a:avLst/>
          </a:prstGeom>
        </p:spPr>
        <p:txBody>
          <a:bodyPr wrap="square">
            <a:spAutoFit/>
          </a:bodyPr>
          <a:lstStyle/>
          <a:p>
            <a:r>
              <a:rPr lang="en-US" sz="2000" dirty="0" smtClean="0"/>
              <a:t>“</a:t>
            </a:r>
            <a:r>
              <a:rPr lang="en-US" sz="2000" dirty="0"/>
              <a:t>Technical debt is depressing</a:t>
            </a:r>
            <a:r>
              <a:rPr lang="en-US" sz="2000" dirty="0" smtClean="0"/>
              <a:t>.”</a:t>
            </a:r>
          </a:p>
          <a:p>
            <a:r>
              <a:rPr lang="en-US" sz="2000" dirty="0" smtClean="0"/>
              <a:t>- Corey House</a:t>
            </a:r>
            <a:endParaRPr lang="en-US" sz="2000" dirty="0"/>
          </a:p>
        </p:txBody>
      </p:sp>
      <p:sp>
        <p:nvSpPr>
          <p:cNvPr id="3" name="TextBox 2"/>
          <p:cNvSpPr txBox="1"/>
          <p:nvPr/>
        </p:nvSpPr>
        <p:spPr>
          <a:xfrm>
            <a:off x="2649454" y="2350316"/>
            <a:ext cx="274317" cy="2215991"/>
          </a:xfrm>
          <a:prstGeom prst="rect">
            <a:avLst/>
          </a:prstGeom>
          <a:noFill/>
        </p:spPr>
        <p:txBody>
          <a:bodyPr wrap="square" rtlCol="0" anchor="ctr">
            <a:spAutoFit/>
          </a:bodyPr>
          <a:lstStyle/>
          <a:p>
            <a:pPr algn="ctr"/>
            <a:r>
              <a:rPr lang="en-US" sz="13800" dirty="0" smtClean="0">
                <a:latin typeface="Josefin Slab" panose="02000000000000000000" pitchFamily="2" charset="0"/>
              </a:rPr>
              <a:t>3</a:t>
            </a:r>
            <a:endParaRPr lang="en-US" sz="13800" dirty="0">
              <a:latin typeface="Josefin Slab" panose="02000000000000000000" pitchFamily="2" charset="0"/>
            </a:endParaRPr>
          </a:p>
        </p:txBody>
      </p:sp>
    </p:spTree>
    <p:extLst>
      <p:ext uri="{BB962C8B-B14F-4D97-AF65-F5344CB8AC3E}">
        <p14:creationId xmlns:p14="http://schemas.microsoft.com/office/powerpoint/2010/main" val="333712361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56013" y="3075057"/>
            <a:ext cx="5486400" cy="707886"/>
          </a:xfrm>
          <a:prstGeom prst="rect">
            <a:avLst/>
          </a:prstGeom>
        </p:spPr>
        <p:txBody>
          <a:bodyPr wrap="square">
            <a:spAutoFit/>
          </a:bodyPr>
          <a:lstStyle/>
          <a:p>
            <a:r>
              <a:rPr lang="en-US" sz="2000" dirty="0" smtClean="0"/>
              <a:t>“</a:t>
            </a:r>
            <a:r>
              <a:rPr lang="en-US" sz="2000" dirty="0"/>
              <a:t>Simplicity is the ultimate sophistication.</a:t>
            </a:r>
            <a:r>
              <a:rPr lang="en-US" sz="2000" dirty="0" smtClean="0"/>
              <a:t>”</a:t>
            </a:r>
          </a:p>
          <a:p>
            <a:r>
              <a:rPr lang="en-US" sz="2000" dirty="0" smtClean="0"/>
              <a:t>- </a:t>
            </a:r>
            <a:r>
              <a:rPr lang="en-US" sz="2000" dirty="0"/>
              <a:t>Leonardo da Vinci</a:t>
            </a:r>
          </a:p>
        </p:txBody>
      </p:sp>
      <p:sp>
        <p:nvSpPr>
          <p:cNvPr id="3" name="TextBox 2"/>
          <p:cNvSpPr txBox="1"/>
          <p:nvPr/>
        </p:nvSpPr>
        <p:spPr>
          <a:xfrm>
            <a:off x="2649454" y="2350316"/>
            <a:ext cx="274317" cy="2215991"/>
          </a:xfrm>
          <a:prstGeom prst="rect">
            <a:avLst/>
          </a:prstGeom>
          <a:noFill/>
        </p:spPr>
        <p:txBody>
          <a:bodyPr wrap="square" rtlCol="0" anchor="ctr">
            <a:spAutoFit/>
          </a:bodyPr>
          <a:lstStyle/>
          <a:p>
            <a:pPr algn="ctr"/>
            <a:r>
              <a:rPr lang="en-US" sz="13800" dirty="0">
                <a:latin typeface="Josefin Slab" panose="02000000000000000000" pitchFamily="2" charset="0"/>
              </a:rPr>
              <a:t>4</a:t>
            </a:r>
          </a:p>
        </p:txBody>
      </p:sp>
    </p:spTree>
    <p:extLst>
      <p:ext uri="{BB962C8B-B14F-4D97-AF65-F5344CB8AC3E}">
        <p14:creationId xmlns:p14="http://schemas.microsoft.com/office/powerpoint/2010/main" val="39673160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56013" y="2767280"/>
            <a:ext cx="5486400" cy="1323439"/>
          </a:xfrm>
          <a:prstGeom prst="rect">
            <a:avLst/>
          </a:prstGeom>
        </p:spPr>
        <p:txBody>
          <a:bodyPr wrap="square">
            <a:spAutoFit/>
          </a:bodyPr>
          <a:lstStyle/>
          <a:p>
            <a:r>
              <a:rPr lang="en-US" sz="2000" dirty="0" smtClean="0"/>
              <a:t>“</a:t>
            </a:r>
            <a:r>
              <a:rPr lang="en-US" sz="2000" dirty="0" err="1" smtClean="0"/>
              <a:t>Awww</a:t>
            </a:r>
            <a:r>
              <a:rPr lang="en-US" sz="2000" dirty="0" smtClean="0"/>
              <a:t>. I hate the </a:t>
            </a:r>
            <a:r>
              <a:rPr lang="en-US" sz="2000" dirty="0" err="1" smtClean="0"/>
              <a:t>MultiItemSelectorWidget</a:t>
            </a:r>
            <a:r>
              <a:rPr lang="en-US" sz="2000" dirty="0" smtClean="0"/>
              <a:t>.  I wish we could rewrite it. </a:t>
            </a:r>
            <a:r>
              <a:rPr lang="en-US" sz="2000" b="1" dirty="0" smtClean="0"/>
              <a:t>We’re just making it worse</a:t>
            </a:r>
            <a:r>
              <a:rPr lang="en-US" sz="2000" dirty="0" smtClean="0"/>
              <a:t> with this feature. ” </a:t>
            </a:r>
            <a:r>
              <a:rPr lang="en-US" sz="2000" dirty="0"/>
              <a:t>*sigh*</a:t>
            </a:r>
            <a:endParaRPr lang="en-US" sz="2000" dirty="0" smtClean="0"/>
          </a:p>
          <a:p>
            <a:r>
              <a:rPr lang="en-US" sz="2000" dirty="0" smtClean="0"/>
              <a:t>- Gabriel Campbell</a:t>
            </a:r>
            <a:endParaRPr lang="en-US" sz="2000" dirty="0"/>
          </a:p>
        </p:txBody>
      </p:sp>
      <p:sp>
        <p:nvSpPr>
          <p:cNvPr id="3" name="TextBox 2"/>
          <p:cNvSpPr txBox="1"/>
          <p:nvPr/>
        </p:nvSpPr>
        <p:spPr>
          <a:xfrm>
            <a:off x="2649454" y="2350316"/>
            <a:ext cx="274317" cy="2215991"/>
          </a:xfrm>
          <a:prstGeom prst="rect">
            <a:avLst/>
          </a:prstGeom>
          <a:noFill/>
        </p:spPr>
        <p:txBody>
          <a:bodyPr wrap="square" rtlCol="0" anchor="ctr">
            <a:spAutoFit/>
          </a:bodyPr>
          <a:lstStyle/>
          <a:p>
            <a:pPr algn="ctr"/>
            <a:r>
              <a:rPr lang="en-US" sz="13800" dirty="0" smtClean="0">
                <a:latin typeface="Josefin Slab" panose="02000000000000000000" pitchFamily="2" charset="0"/>
              </a:rPr>
              <a:t>5</a:t>
            </a:r>
            <a:endParaRPr lang="en-US" sz="13800" dirty="0">
              <a:latin typeface="Josefin Slab" panose="02000000000000000000" pitchFamily="2" charset="0"/>
            </a:endParaRPr>
          </a:p>
        </p:txBody>
      </p:sp>
    </p:spTree>
    <p:extLst>
      <p:ext uri="{BB962C8B-B14F-4D97-AF65-F5344CB8AC3E}">
        <p14:creationId xmlns:p14="http://schemas.microsoft.com/office/powerpoint/2010/main" val="38240945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792667"/>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28800" y="2967335"/>
            <a:ext cx="7315199" cy="923330"/>
          </a:xfrm>
          <a:prstGeom prst="rect">
            <a:avLst/>
          </a:prstGeom>
          <a:noFill/>
        </p:spPr>
        <p:txBody>
          <a:bodyPr wrap="square" rtlCol="0">
            <a:spAutoFit/>
          </a:bodyPr>
          <a:lstStyle/>
          <a:p>
            <a:pPr algn="ctr"/>
            <a:r>
              <a:rPr lang="en-US" sz="5400" dirty="0" err="1" smtClean="0">
                <a:latin typeface="Josefin Slab" panose="02000000000000000000" pitchFamily="2" charset="0"/>
              </a:rPr>
              <a:t>Misnomonomy</a:t>
            </a:r>
            <a:endParaRPr lang="en-US" sz="5400" dirty="0">
              <a:latin typeface="Josefin Slab" panose="02000000000000000000" pitchFamily="2" charset="0"/>
            </a:endParaRPr>
          </a:p>
        </p:txBody>
      </p:sp>
    </p:spTree>
    <p:extLst>
      <p:ext uri="{BB962C8B-B14F-4D97-AF65-F5344CB8AC3E}">
        <p14:creationId xmlns:p14="http://schemas.microsoft.com/office/powerpoint/2010/main" val="1788956916"/>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87671" y="2240293"/>
            <a:ext cx="2011686" cy="587853"/>
          </a:xfrm>
          <a:prstGeom prst="rect">
            <a:avLst/>
          </a:prstGeom>
        </p:spPr>
        <p:txBody>
          <a:bodyPr wrap="square">
            <a:spAutoFit/>
          </a:bodyPr>
          <a:lstStyle/>
          <a:p>
            <a:pPr>
              <a:lnSpc>
                <a:spcPct val="115000"/>
              </a:lnSpc>
            </a:pPr>
            <a:r>
              <a:rPr lang="en-US" sz="2800" dirty="0" err="1">
                <a:solidFill>
                  <a:srgbClr val="0000FF"/>
                </a:solidFill>
                <a:latin typeface="Consolas"/>
                <a:ea typeface="Calibri"/>
                <a:cs typeface="Cordia New"/>
              </a:rPr>
              <a:t>var</a:t>
            </a:r>
            <a:r>
              <a:rPr lang="en-US" sz="2800" dirty="0">
                <a:solidFill>
                  <a:srgbClr val="000000"/>
                </a:solidFill>
                <a:latin typeface="Consolas"/>
                <a:ea typeface="Calibri"/>
                <a:cs typeface="Cordia New"/>
              </a:rPr>
              <a:t> </a:t>
            </a:r>
            <a:r>
              <a:rPr lang="en-US" sz="2800" dirty="0" err="1">
                <a:solidFill>
                  <a:srgbClr val="000000"/>
                </a:solidFill>
                <a:latin typeface="Consolas"/>
                <a:ea typeface="Calibri"/>
                <a:cs typeface="Cordia New"/>
              </a:rPr>
              <a:t>loid</a:t>
            </a:r>
            <a:r>
              <a:rPr lang="en-US" sz="2800" dirty="0" smtClean="0">
                <a:solidFill>
                  <a:srgbClr val="000000"/>
                </a:solidFill>
                <a:latin typeface="Consolas"/>
                <a:ea typeface="Calibri"/>
                <a:cs typeface="Cordia New"/>
              </a:rPr>
              <a:t>;</a:t>
            </a:r>
            <a:endParaRPr lang="en-US" sz="3600" dirty="0">
              <a:ea typeface="Calibri"/>
              <a:cs typeface="Cordia New"/>
            </a:endParaRPr>
          </a:p>
        </p:txBody>
      </p:sp>
      <p:sp>
        <p:nvSpPr>
          <p:cNvPr id="5" name="TextBox 4"/>
          <p:cNvSpPr txBox="1"/>
          <p:nvPr/>
        </p:nvSpPr>
        <p:spPr>
          <a:xfrm>
            <a:off x="6126464" y="579180"/>
            <a:ext cx="2635657" cy="584775"/>
          </a:xfrm>
          <a:prstGeom prst="rect">
            <a:avLst/>
          </a:prstGeom>
          <a:noFill/>
        </p:spPr>
        <p:txBody>
          <a:bodyPr wrap="none" rtlCol="0">
            <a:spAutoFit/>
          </a:bodyPr>
          <a:lstStyle/>
          <a:p>
            <a:pPr algn="r"/>
            <a:r>
              <a:rPr lang="en-US" sz="3200" dirty="0" smtClean="0">
                <a:latin typeface="Josefin Slab" panose="02000000000000000000" pitchFamily="2" charset="0"/>
              </a:rPr>
              <a:t>Abbreviations</a:t>
            </a:r>
            <a:endParaRPr lang="en-US" sz="3200" dirty="0">
              <a:latin typeface="Josefin Slab" panose="02000000000000000000" pitchFamily="2" charset="0"/>
            </a:endParaRPr>
          </a:p>
        </p:txBody>
      </p:sp>
      <p:sp>
        <p:nvSpPr>
          <p:cNvPr id="6" name="TextBox 5"/>
          <p:cNvSpPr txBox="1"/>
          <p:nvPr/>
        </p:nvSpPr>
        <p:spPr>
          <a:xfrm>
            <a:off x="2377464" y="2072554"/>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grpSp>
        <p:nvGrpSpPr>
          <p:cNvPr id="8" name="Group 7"/>
          <p:cNvGrpSpPr/>
          <p:nvPr/>
        </p:nvGrpSpPr>
        <p:grpSpPr>
          <a:xfrm>
            <a:off x="2369579" y="3833764"/>
            <a:ext cx="5734976" cy="923330"/>
            <a:chOff x="2369579" y="3833764"/>
            <a:chExt cx="5734976" cy="923330"/>
          </a:xfrm>
        </p:grpSpPr>
        <p:sp>
          <p:nvSpPr>
            <p:cNvPr id="4" name="Rectangle 3"/>
            <p:cNvSpPr/>
            <p:nvPr/>
          </p:nvSpPr>
          <p:spPr>
            <a:xfrm>
              <a:off x="3187824" y="4016314"/>
              <a:ext cx="4916731" cy="558230"/>
            </a:xfrm>
            <a:prstGeom prst="rect">
              <a:avLst/>
            </a:prstGeom>
          </p:spPr>
          <p:txBody>
            <a:bodyPr wrap="none">
              <a:spAutoFit/>
            </a:bodyPr>
            <a:lstStyle/>
            <a:p>
              <a:pPr>
                <a:lnSpc>
                  <a:spcPct val="115000"/>
                </a:lnSpc>
              </a:pPr>
              <a:r>
                <a:rPr lang="en-US" sz="2800" dirty="0" err="1">
                  <a:solidFill>
                    <a:srgbClr val="0000FF"/>
                  </a:solidFill>
                  <a:latin typeface="Consolas"/>
                  <a:ea typeface="Calibri"/>
                  <a:cs typeface="Cordia New"/>
                </a:rPr>
                <a:t>var</a:t>
              </a:r>
              <a:r>
                <a:rPr lang="en-US" sz="2800" dirty="0">
                  <a:solidFill>
                    <a:srgbClr val="000000"/>
                  </a:solidFill>
                  <a:latin typeface="Consolas"/>
                  <a:ea typeface="Calibri"/>
                  <a:cs typeface="Cordia New"/>
                </a:rPr>
                <a:t> </a:t>
              </a:r>
              <a:r>
                <a:rPr lang="en-US" sz="2800" dirty="0" err="1">
                  <a:solidFill>
                    <a:srgbClr val="000000"/>
                  </a:solidFill>
                  <a:latin typeface="Consolas"/>
                  <a:ea typeface="Calibri"/>
                  <a:cs typeface="Cordia New"/>
                </a:rPr>
                <a:t>languageOperationId</a:t>
              </a:r>
              <a:r>
                <a:rPr lang="en-US" sz="2800" dirty="0">
                  <a:solidFill>
                    <a:srgbClr val="000000"/>
                  </a:solidFill>
                  <a:latin typeface="Consolas"/>
                  <a:ea typeface="Calibri"/>
                  <a:cs typeface="Cordia New"/>
                </a:rPr>
                <a:t>;</a:t>
              </a:r>
              <a:endParaRPr lang="en-US" sz="3600" dirty="0">
                <a:ea typeface="Calibri"/>
                <a:cs typeface="Cordia New"/>
              </a:endParaRPr>
            </a:p>
          </p:txBody>
        </p:sp>
        <p:sp>
          <p:nvSpPr>
            <p:cNvPr id="7" name="TextBox 6"/>
            <p:cNvSpPr txBox="1"/>
            <p:nvPr/>
          </p:nvSpPr>
          <p:spPr>
            <a:xfrm>
              <a:off x="2369579" y="3833764"/>
              <a:ext cx="768159" cy="923330"/>
            </a:xfrm>
            <a:prstGeom prst="rect">
              <a:avLst/>
            </a:prstGeom>
            <a:noFill/>
          </p:spPr>
          <p:txBody>
            <a:bodyPr wrap="none" rtlCol="0">
              <a:spAutoFit/>
            </a:bodyPr>
            <a:lstStyle/>
            <a:p>
              <a:r>
                <a:rPr lang="en-US" sz="5400" dirty="0">
                  <a:latin typeface="Wingdings" panose="05000000000000000000" pitchFamily="2" charset="2"/>
                </a:rPr>
                <a:t>J</a:t>
              </a:r>
              <a:endParaRPr lang="en-US" dirty="0">
                <a:latin typeface="Wingdings" panose="05000000000000000000" pitchFamily="2" charset="2"/>
              </a:endParaRPr>
            </a:p>
          </p:txBody>
        </p:sp>
      </p:grpSp>
    </p:spTree>
    <p:extLst>
      <p:ext uri="{BB962C8B-B14F-4D97-AF65-F5344CB8AC3E}">
        <p14:creationId xmlns:p14="http://schemas.microsoft.com/office/powerpoint/2010/main" val="2686792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87671" y="2240293"/>
            <a:ext cx="3853182" cy="587853"/>
          </a:xfrm>
          <a:prstGeom prst="rect">
            <a:avLst/>
          </a:prstGeom>
        </p:spPr>
        <p:txBody>
          <a:bodyPr wrap="square">
            <a:spAutoFit/>
          </a:bodyPr>
          <a:lstStyle/>
          <a:p>
            <a:pPr>
              <a:lnSpc>
                <a:spcPct val="115000"/>
              </a:lnSpc>
            </a:pPr>
            <a:r>
              <a:rPr lang="en-US" sz="2800" dirty="0" err="1">
                <a:solidFill>
                  <a:srgbClr val="0000FF"/>
                </a:solidFill>
                <a:latin typeface="Consolas"/>
                <a:ea typeface="Calibri"/>
                <a:cs typeface="Cordia New"/>
              </a:rPr>
              <a:t>var</a:t>
            </a:r>
            <a:r>
              <a:rPr lang="en-US" sz="2800" dirty="0">
                <a:solidFill>
                  <a:srgbClr val="000000"/>
                </a:solidFill>
                <a:latin typeface="Consolas"/>
                <a:ea typeface="Calibri"/>
                <a:cs typeface="Cordia New"/>
              </a:rPr>
              <a:t> </a:t>
            </a:r>
            <a:r>
              <a:rPr lang="en-US" sz="2800" dirty="0" err="1">
                <a:solidFill>
                  <a:srgbClr val="000000"/>
                </a:solidFill>
                <a:latin typeface="Consolas"/>
                <a:ea typeface="Calibri"/>
                <a:cs typeface="Cordia New"/>
              </a:rPr>
              <a:t>objXMLHttp</a:t>
            </a:r>
            <a:r>
              <a:rPr lang="en-US" sz="2800" dirty="0">
                <a:solidFill>
                  <a:srgbClr val="000000"/>
                </a:solidFill>
                <a:latin typeface="Consolas"/>
                <a:ea typeface="Calibri"/>
                <a:cs typeface="Cordia New"/>
              </a:rPr>
              <a:t>;</a:t>
            </a:r>
            <a:endParaRPr lang="en-US" sz="3600" dirty="0">
              <a:ea typeface="Calibri"/>
              <a:cs typeface="Cordia New"/>
            </a:endParaRPr>
          </a:p>
        </p:txBody>
      </p:sp>
      <p:sp>
        <p:nvSpPr>
          <p:cNvPr id="5" name="TextBox 4"/>
          <p:cNvSpPr txBox="1"/>
          <p:nvPr/>
        </p:nvSpPr>
        <p:spPr>
          <a:xfrm>
            <a:off x="7099345" y="579182"/>
            <a:ext cx="1704313" cy="584775"/>
          </a:xfrm>
          <a:prstGeom prst="rect">
            <a:avLst/>
          </a:prstGeom>
          <a:noFill/>
        </p:spPr>
        <p:txBody>
          <a:bodyPr wrap="none" rtlCol="0">
            <a:spAutoFit/>
          </a:bodyPr>
          <a:lstStyle/>
          <a:p>
            <a:pPr algn="r"/>
            <a:r>
              <a:rPr lang="en-US" sz="3200" smtClean="0">
                <a:latin typeface="Josefin Slab" panose="02000000000000000000" pitchFamily="2" charset="0"/>
              </a:rPr>
              <a:t>Intention</a:t>
            </a:r>
            <a:endParaRPr lang="en-US" sz="3200" dirty="0">
              <a:latin typeface="Josefin Slab" panose="02000000000000000000" pitchFamily="2" charset="0"/>
            </a:endParaRPr>
          </a:p>
        </p:txBody>
      </p:sp>
      <p:sp>
        <p:nvSpPr>
          <p:cNvPr id="6" name="TextBox 5"/>
          <p:cNvSpPr txBox="1"/>
          <p:nvPr/>
        </p:nvSpPr>
        <p:spPr>
          <a:xfrm>
            <a:off x="2377464" y="2072554"/>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grpSp>
        <p:nvGrpSpPr>
          <p:cNvPr id="8" name="Group 7"/>
          <p:cNvGrpSpPr/>
          <p:nvPr/>
        </p:nvGrpSpPr>
        <p:grpSpPr>
          <a:xfrm>
            <a:off x="2369579" y="3833764"/>
            <a:ext cx="4946298" cy="923330"/>
            <a:chOff x="2369579" y="3833764"/>
            <a:chExt cx="4946298" cy="923330"/>
          </a:xfrm>
        </p:grpSpPr>
        <p:sp>
          <p:nvSpPr>
            <p:cNvPr id="4" name="Rectangle 3"/>
            <p:cNvSpPr/>
            <p:nvPr/>
          </p:nvSpPr>
          <p:spPr>
            <a:xfrm>
              <a:off x="3187824" y="4016314"/>
              <a:ext cx="4128053" cy="558230"/>
            </a:xfrm>
            <a:prstGeom prst="rect">
              <a:avLst/>
            </a:prstGeom>
          </p:spPr>
          <p:txBody>
            <a:bodyPr wrap="none">
              <a:spAutoFit/>
            </a:bodyPr>
            <a:lstStyle/>
            <a:p>
              <a:pPr>
                <a:lnSpc>
                  <a:spcPct val="115000"/>
                </a:lnSpc>
              </a:pPr>
              <a:r>
                <a:rPr lang="en-US" sz="2800" dirty="0" err="1" smtClean="0">
                  <a:solidFill>
                    <a:srgbClr val="0000FF"/>
                  </a:solidFill>
                  <a:latin typeface="Consolas"/>
                  <a:ea typeface="Calibri"/>
                  <a:cs typeface="Cordia New"/>
                </a:rPr>
                <a:t>var</a:t>
              </a:r>
              <a:r>
                <a:rPr lang="en-US" sz="2800" dirty="0" smtClean="0">
                  <a:solidFill>
                    <a:srgbClr val="000000"/>
                  </a:solidFill>
                  <a:latin typeface="Consolas"/>
                  <a:ea typeface="Calibri"/>
                  <a:cs typeface="Cordia New"/>
                </a:rPr>
                <a:t> </a:t>
              </a:r>
              <a:r>
                <a:rPr lang="en-US" sz="2800" dirty="0" err="1" smtClean="0">
                  <a:solidFill>
                    <a:srgbClr val="000000"/>
                  </a:solidFill>
                  <a:latin typeface="Consolas"/>
                  <a:ea typeface="Calibri"/>
                  <a:cs typeface="Cordia New"/>
                </a:rPr>
                <a:t>vehiclesRequest</a:t>
              </a:r>
              <a:r>
                <a:rPr lang="en-US" sz="2800" dirty="0" smtClean="0">
                  <a:solidFill>
                    <a:srgbClr val="000000"/>
                  </a:solidFill>
                  <a:latin typeface="Consolas"/>
                  <a:ea typeface="Calibri"/>
                  <a:cs typeface="Cordia New"/>
                </a:rPr>
                <a:t>;</a:t>
              </a:r>
              <a:endParaRPr lang="en-US" sz="3600" dirty="0">
                <a:ea typeface="Calibri"/>
                <a:cs typeface="Cordia New"/>
              </a:endParaRPr>
            </a:p>
          </p:txBody>
        </p:sp>
        <p:sp>
          <p:nvSpPr>
            <p:cNvPr id="7" name="TextBox 6"/>
            <p:cNvSpPr txBox="1"/>
            <p:nvPr/>
          </p:nvSpPr>
          <p:spPr>
            <a:xfrm>
              <a:off x="2369579" y="3833764"/>
              <a:ext cx="768159" cy="923330"/>
            </a:xfrm>
            <a:prstGeom prst="rect">
              <a:avLst/>
            </a:prstGeom>
            <a:noFill/>
          </p:spPr>
          <p:txBody>
            <a:bodyPr wrap="none" rtlCol="0">
              <a:spAutoFit/>
            </a:bodyPr>
            <a:lstStyle/>
            <a:p>
              <a:r>
                <a:rPr lang="en-US" sz="5400" dirty="0">
                  <a:latin typeface="Wingdings" panose="05000000000000000000" pitchFamily="2" charset="2"/>
                </a:rPr>
                <a:t>J</a:t>
              </a:r>
              <a:endParaRPr lang="en-US" dirty="0">
                <a:latin typeface="Wingdings" panose="05000000000000000000" pitchFamily="2" charset="2"/>
              </a:endParaRPr>
            </a:p>
          </p:txBody>
        </p:sp>
      </p:grpSp>
    </p:spTree>
    <p:extLst>
      <p:ext uri="{BB962C8B-B14F-4D97-AF65-F5344CB8AC3E}">
        <p14:creationId xmlns:p14="http://schemas.microsoft.com/office/powerpoint/2010/main" val="3480932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https://lh4.googleusercontent.com/-nf7-AiIL7Ko/U0rWRPaunUI/AAAAAAAACw0/o89zv3-xJZc/w397-h706-no/IMG_20140413_132401383.jpg"/>
          <p:cNvPicPr>
            <a:picLocks noChangeAspect="1" noChangeArrowheads="1"/>
          </p:cNvPicPr>
          <p:nvPr/>
        </p:nvPicPr>
        <p:blipFill>
          <a:blip r:embed="rId3">
            <a:grayscl/>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5486400" y="-83199"/>
            <a:ext cx="3949980" cy="70243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6" name="TextBox 5"/>
          <p:cNvSpPr txBox="1"/>
          <p:nvPr/>
        </p:nvSpPr>
        <p:spPr>
          <a:xfrm>
            <a:off x="1828800" y="1692275"/>
            <a:ext cx="3474712" cy="4062651"/>
          </a:xfrm>
          <a:prstGeom prst="rect">
            <a:avLst/>
          </a:prstGeom>
          <a:noFill/>
        </p:spPr>
        <p:txBody>
          <a:bodyPr wrap="square" rtlCol="0">
            <a:spAutoFit/>
          </a:bodyPr>
          <a:lstStyle/>
          <a:p>
            <a:r>
              <a:rPr lang="en-US" sz="2400" dirty="0" smtClean="0"/>
              <a:t>Gabriel Campbell</a:t>
            </a:r>
          </a:p>
          <a:p>
            <a:r>
              <a:rPr lang="en-US" dirty="0" smtClean="0"/>
              <a:t>Experience: </a:t>
            </a:r>
          </a:p>
          <a:p>
            <a:endParaRPr lang="en-US" dirty="0"/>
          </a:p>
          <a:p>
            <a:endParaRPr lang="en-US" dirty="0" smtClean="0"/>
          </a:p>
          <a:p>
            <a:r>
              <a:rPr lang="en-US" dirty="0" smtClean="0"/>
              <a:t>Technologies:</a:t>
            </a:r>
          </a:p>
          <a:p>
            <a:endParaRPr lang="en-US" dirty="0"/>
          </a:p>
          <a:p>
            <a:endParaRPr lang="en-US" dirty="0" smtClean="0"/>
          </a:p>
          <a:p>
            <a:r>
              <a:rPr lang="en-US" dirty="0" smtClean="0"/>
              <a:t>Current Title:</a:t>
            </a:r>
          </a:p>
          <a:p>
            <a:endParaRPr lang="en-US" dirty="0"/>
          </a:p>
          <a:p>
            <a:endParaRPr lang="en-US" dirty="0" smtClean="0"/>
          </a:p>
          <a:p>
            <a:r>
              <a:rPr lang="en-US" dirty="0" smtClean="0"/>
              <a:t>Current Employer:</a:t>
            </a:r>
          </a:p>
          <a:p>
            <a:endParaRPr lang="en-US" dirty="0"/>
          </a:p>
          <a:p>
            <a:endParaRPr lang="en-US" dirty="0" smtClean="0"/>
          </a:p>
          <a:p>
            <a:endParaRPr lang="en-US" b="1" dirty="0">
              <a:solidFill>
                <a:schemeClr val="accent2">
                  <a:lumMod val="50000"/>
                </a:schemeClr>
              </a:solidFill>
            </a:endParaRPr>
          </a:p>
        </p:txBody>
      </p:sp>
      <p:sp>
        <p:nvSpPr>
          <p:cNvPr id="7" name="TextBox 6"/>
          <p:cNvSpPr txBox="1"/>
          <p:nvPr/>
        </p:nvSpPr>
        <p:spPr>
          <a:xfrm>
            <a:off x="2800383" y="5754926"/>
            <a:ext cx="1598515" cy="646331"/>
          </a:xfrm>
          <a:prstGeom prst="rect">
            <a:avLst/>
          </a:prstGeom>
          <a:noFill/>
        </p:spPr>
        <p:txBody>
          <a:bodyPr wrap="none" rtlCol="0">
            <a:spAutoFit/>
          </a:bodyPr>
          <a:lstStyle/>
          <a:p>
            <a:r>
              <a:rPr lang="en-US" sz="3600" dirty="0" smtClean="0">
                <a:solidFill>
                  <a:schemeClr val="accent2">
                    <a:lumMod val="75000"/>
                  </a:schemeClr>
                </a:solidFill>
                <a:latin typeface="Impact" panose="020B0806030902050204" pitchFamily="34" charset="0"/>
              </a:rPr>
              <a:t>NO HIRE</a:t>
            </a:r>
            <a:endParaRPr lang="en-US" sz="3600" dirty="0">
              <a:solidFill>
                <a:schemeClr val="accent2">
                  <a:lumMod val="75000"/>
                </a:schemeClr>
              </a:solidFill>
              <a:latin typeface="Impact" panose="020B0806030902050204" pitchFamily="34" charset="0"/>
            </a:endParaRPr>
          </a:p>
        </p:txBody>
      </p:sp>
      <p:sp>
        <p:nvSpPr>
          <p:cNvPr id="8" name="TextBox 7"/>
          <p:cNvSpPr txBox="1"/>
          <p:nvPr/>
        </p:nvSpPr>
        <p:spPr>
          <a:xfrm>
            <a:off x="3396323" y="2057415"/>
            <a:ext cx="1907189" cy="2862322"/>
          </a:xfrm>
          <a:prstGeom prst="rect">
            <a:avLst/>
          </a:prstGeom>
          <a:noFill/>
        </p:spPr>
        <p:txBody>
          <a:bodyPr wrap="none" rtlCol="0">
            <a:spAutoFit/>
          </a:bodyPr>
          <a:lstStyle/>
          <a:p>
            <a:pPr algn="r"/>
            <a:r>
              <a:rPr lang="en-US" dirty="0"/>
              <a:t>7 years</a:t>
            </a:r>
          </a:p>
          <a:p>
            <a:pPr algn="r"/>
            <a:r>
              <a:rPr lang="en-US" dirty="0"/>
              <a:t>&gt;</a:t>
            </a:r>
            <a:r>
              <a:rPr lang="en-US" dirty="0" smtClean="0"/>
              <a:t>12,000 </a:t>
            </a:r>
            <a:r>
              <a:rPr lang="en-US" dirty="0"/>
              <a:t>hours</a:t>
            </a:r>
          </a:p>
          <a:p>
            <a:pPr algn="r"/>
            <a:endParaRPr lang="en-US" dirty="0" smtClean="0"/>
          </a:p>
          <a:p>
            <a:pPr algn="r"/>
            <a:r>
              <a:rPr lang="en-US" dirty="0" smtClean="0"/>
              <a:t>C#, JavaScript,</a:t>
            </a:r>
          </a:p>
          <a:p>
            <a:pPr algn="r"/>
            <a:r>
              <a:rPr lang="en-US" dirty="0" smtClean="0"/>
              <a:t>PHP, T-SQL, …</a:t>
            </a:r>
          </a:p>
          <a:p>
            <a:pPr algn="r"/>
            <a:endParaRPr lang="en-US" dirty="0" smtClean="0"/>
          </a:p>
          <a:p>
            <a:pPr algn="r"/>
            <a:r>
              <a:rPr lang="en-US" dirty="0" smtClean="0"/>
              <a:t>Senior</a:t>
            </a:r>
          </a:p>
          <a:p>
            <a:pPr algn="r"/>
            <a:r>
              <a:rPr lang="en-US" dirty="0" smtClean="0"/>
              <a:t>Software Engineer</a:t>
            </a:r>
          </a:p>
          <a:p>
            <a:pPr algn="r"/>
            <a:endParaRPr lang="en-US" dirty="0" smtClean="0"/>
          </a:p>
          <a:p>
            <a:pPr algn="r"/>
            <a:r>
              <a:rPr lang="en-US" dirty="0" err="1" smtClean="0"/>
              <a:t>Epiq</a:t>
            </a:r>
            <a:r>
              <a:rPr lang="en-US" dirty="0" smtClean="0"/>
              <a:t> Systems</a:t>
            </a:r>
            <a:endParaRPr lang="en-US" dirty="0"/>
          </a:p>
        </p:txBody>
      </p:sp>
    </p:spTree>
    <p:extLst>
      <p:ext uri="{BB962C8B-B14F-4D97-AF65-F5344CB8AC3E}">
        <p14:creationId xmlns:p14="http://schemas.microsoft.com/office/powerpoint/2010/main" val="3383768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87671" y="2240293"/>
            <a:ext cx="3853182" cy="587853"/>
          </a:xfrm>
          <a:prstGeom prst="rect">
            <a:avLst/>
          </a:prstGeom>
        </p:spPr>
        <p:txBody>
          <a:bodyPr wrap="square">
            <a:spAutoFit/>
          </a:bodyPr>
          <a:lstStyle/>
          <a:p>
            <a:pPr>
              <a:lnSpc>
                <a:spcPct val="115000"/>
              </a:lnSpc>
            </a:pPr>
            <a:r>
              <a:rPr lang="en-US" sz="2800" dirty="0" err="1">
                <a:solidFill>
                  <a:srgbClr val="0000FF"/>
                </a:solidFill>
                <a:latin typeface="Consolas"/>
                <a:ea typeface="Calibri"/>
                <a:cs typeface="Cordia New"/>
              </a:rPr>
              <a:t>var</a:t>
            </a:r>
            <a:r>
              <a:rPr lang="en-US" sz="2800" dirty="0">
                <a:solidFill>
                  <a:srgbClr val="000000"/>
                </a:solidFill>
                <a:latin typeface="Consolas"/>
                <a:ea typeface="Calibri"/>
                <a:cs typeface="Cordia New"/>
              </a:rPr>
              <a:t> </a:t>
            </a:r>
            <a:r>
              <a:rPr lang="en-US" sz="2800" dirty="0" err="1">
                <a:solidFill>
                  <a:srgbClr val="000000"/>
                </a:solidFill>
                <a:latin typeface="Consolas"/>
                <a:ea typeface="Calibri"/>
              </a:rPr>
              <a:t>itemList</a:t>
            </a:r>
            <a:r>
              <a:rPr lang="en-US" sz="2800" dirty="0">
                <a:solidFill>
                  <a:srgbClr val="000000"/>
                </a:solidFill>
                <a:latin typeface="Consolas"/>
                <a:ea typeface="Calibri"/>
              </a:rPr>
              <a:t> = [];</a:t>
            </a:r>
            <a:endParaRPr lang="en-US" sz="3600" dirty="0">
              <a:ea typeface="Calibri"/>
              <a:cs typeface="Cordia New"/>
            </a:endParaRPr>
          </a:p>
        </p:txBody>
      </p:sp>
      <p:sp>
        <p:nvSpPr>
          <p:cNvPr id="5" name="TextBox 4"/>
          <p:cNvSpPr txBox="1"/>
          <p:nvPr/>
        </p:nvSpPr>
        <p:spPr>
          <a:xfrm>
            <a:off x="7601085" y="579182"/>
            <a:ext cx="1202573" cy="584775"/>
          </a:xfrm>
          <a:prstGeom prst="rect">
            <a:avLst/>
          </a:prstGeom>
          <a:noFill/>
        </p:spPr>
        <p:txBody>
          <a:bodyPr wrap="none" rtlCol="0">
            <a:spAutoFit/>
          </a:bodyPr>
          <a:lstStyle/>
          <a:p>
            <a:pPr algn="r"/>
            <a:r>
              <a:rPr lang="en-US" sz="3200" dirty="0" smtClean="0">
                <a:latin typeface="Josefin Slab" panose="02000000000000000000" pitchFamily="2" charset="0"/>
              </a:rPr>
              <a:t>Deceit</a:t>
            </a:r>
            <a:endParaRPr lang="en-US" sz="3200" dirty="0">
              <a:latin typeface="Josefin Slab" panose="02000000000000000000" pitchFamily="2" charset="0"/>
            </a:endParaRPr>
          </a:p>
        </p:txBody>
      </p:sp>
      <p:sp>
        <p:nvSpPr>
          <p:cNvPr id="6" name="TextBox 5"/>
          <p:cNvSpPr txBox="1"/>
          <p:nvPr/>
        </p:nvSpPr>
        <p:spPr>
          <a:xfrm>
            <a:off x="2377464" y="2072554"/>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grpSp>
        <p:nvGrpSpPr>
          <p:cNvPr id="8" name="Group 7"/>
          <p:cNvGrpSpPr/>
          <p:nvPr/>
        </p:nvGrpSpPr>
        <p:grpSpPr>
          <a:xfrm>
            <a:off x="2369579" y="3833764"/>
            <a:ext cx="3960452" cy="923330"/>
            <a:chOff x="2369579" y="3833764"/>
            <a:chExt cx="3960452" cy="923330"/>
          </a:xfrm>
        </p:grpSpPr>
        <p:sp>
          <p:nvSpPr>
            <p:cNvPr id="4" name="Rectangle 3"/>
            <p:cNvSpPr/>
            <p:nvPr/>
          </p:nvSpPr>
          <p:spPr>
            <a:xfrm>
              <a:off x="3187824" y="4016314"/>
              <a:ext cx="3142207" cy="587853"/>
            </a:xfrm>
            <a:prstGeom prst="rect">
              <a:avLst/>
            </a:prstGeom>
          </p:spPr>
          <p:txBody>
            <a:bodyPr wrap="none">
              <a:spAutoFit/>
            </a:bodyPr>
            <a:lstStyle/>
            <a:p>
              <a:pPr>
                <a:lnSpc>
                  <a:spcPct val="115000"/>
                </a:lnSpc>
              </a:pPr>
              <a:r>
                <a:rPr lang="en-US" sz="2800" dirty="0" err="1" smtClean="0">
                  <a:solidFill>
                    <a:srgbClr val="0000FF"/>
                  </a:solidFill>
                  <a:latin typeface="Consolas"/>
                  <a:ea typeface="Calibri"/>
                  <a:cs typeface="Cordia New"/>
                </a:rPr>
                <a:t>var</a:t>
              </a:r>
              <a:r>
                <a:rPr lang="en-US" sz="2800" dirty="0" smtClean="0">
                  <a:solidFill>
                    <a:srgbClr val="000000"/>
                  </a:solidFill>
                  <a:latin typeface="Consolas"/>
                  <a:ea typeface="Calibri"/>
                  <a:cs typeface="Cordia New"/>
                </a:rPr>
                <a:t> items = [];</a:t>
              </a:r>
              <a:endParaRPr lang="en-US" sz="3600" dirty="0">
                <a:ea typeface="Calibri"/>
                <a:cs typeface="Cordia New"/>
              </a:endParaRPr>
            </a:p>
          </p:txBody>
        </p:sp>
        <p:sp>
          <p:nvSpPr>
            <p:cNvPr id="7" name="TextBox 6"/>
            <p:cNvSpPr txBox="1"/>
            <p:nvPr/>
          </p:nvSpPr>
          <p:spPr>
            <a:xfrm>
              <a:off x="2369579" y="3833764"/>
              <a:ext cx="768159" cy="923330"/>
            </a:xfrm>
            <a:prstGeom prst="rect">
              <a:avLst/>
            </a:prstGeom>
            <a:noFill/>
          </p:spPr>
          <p:txBody>
            <a:bodyPr wrap="none" rtlCol="0">
              <a:spAutoFit/>
            </a:bodyPr>
            <a:lstStyle/>
            <a:p>
              <a:r>
                <a:rPr lang="en-US" sz="5400" dirty="0">
                  <a:latin typeface="Wingdings" panose="05000000000000000000" pitchFamily="2" charset="2"/>
                </a:rPr>
                <a:t>J</a:t>
              </a:r>
              <a:endParaRPr lang="en-US" dirty="0">
                <a:latin typeface="Wingdings" panose="05000000000000000000" pitchFamily="2" charset="2"/>
              </a:endParaRPr>
            </a:p>
          </p:txBody>
        </p:sp>
      </p:grpSp>
    </p:spTree>
    <p:extLst>
      <p:ext uri="{BB962C8B-B14F-4D97-AF65-F5344CB8AC3E}">
        <p14:creationId xmlns:p14="http://schemas.microsoft.com/office/powerpoint/2010/main" val="50109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87671" y="2240293"/>
            <a:ext cx="3853182" cy="558230"/>
          </a:xfrm>
          <a:prstGeom prst="rect">
            <a:avLst/>
          </a:prstGeom>
        </p:spPr>
        <p:txBody>
          <a:bodyPr wrap="square">
            <a:spAutoFit/>
          </a:bodyPr>
          <a:lstStyle/>
          <a:p>
            <a:pPr>
              <a:lnSpc>
                <a:spcPct val="115000"/>
              </a:lnSpc>
            </a:pPr>
            <a:r>
              <a:rPr lang="en-US" sz="2800" dirty="0" smtClean="0">
                <a:solidFill>
                  <a:srgbClr val="0000FF"/>
                </a:solidFill>
                <a:latin typeface="Consolas"/>
                <a:ea typeface="Calibri"/>
                <a:cs typeface="Cordia New"/>
              </a:rPr>
              <a:t>object</a:t>
            </a:r>
            <a:r>
              <a:rPr lang="en-US" sz="2800" dirty="0" smtClean="0">
                <a:solidFill>
                  <a:srgbClr val="000000"/>
                </a:solidFill>
                <a:latin typeface="Consolas"/>
                <a:ea typeface="Calibri"/>
                <a:cs typeface="Cordia New"/>
              </a:rPr>
              <a:t> </a:t>
            </a:r>
            <a:r>
              <a:rPr lang="en-US" sz="2800" dirty="0" smtClean="0">
                <a:solidFill>
                  <a:srgbClr val="000000"/>
                </a:solidFill>
                <a:latin typeface="Consolas"/>
                <a:ea typeface="Calibri"/>
              </a:rPr>
              <a:t>o;</a:t>
            </a:r>
            <a:endParaRPr lang="en-US" sz="3600" dirty="0">
              <a:ea typeface="Calibri"/>
              <a:cs typeface="Cordia New"/>
            </a:endParaRPr>
          </a:p>
        </p:txBody>
      </p:sp>
      <p:sp>
        <p:nvSpPr>
          <p:cNvPr id="5" name="TextBox 4"/>
          <p:cNvSpPr txBox="1"/>
          <p:nvPr/>
        </p:nvSpPr>
        <p:spPr>
          <a:xfrm>
            <a:off x="5821751" y="579182"/>
            <a:ext cx="2981907" cy="584775"/>
          </a:xfrm>
          <a:prstGeom prst="rect">
            <a:avLst/>
          </a:prstGeom>
          <a:noFill/>
        </p:spPr>
        <p:txBody>
          <a:bodyPr wrap="none" rtlCol="0">
            <a:spAutoFit/>
          </a:bodyPr>
          <a:lstStyle/>
          <a:p>
            <a:pPr algn="r"/>
            <a:r>
              <a:rPr lang="en-US" sz="3200" dirty="0" smtClean="0">
                <a:latin typeface="Josefin Slab" panose="02000000000000000000" pitchFamily="2" charset="0"/>
              </a:rPr>
              <a:t>Meaninglessness</a:t>
            </a:r>
            <a:endParaRPr lang="en-US" sz="3200" dirty="0">
              <a:latin typeface="Josefin Slab" panose="02000000000000000000" pitchFamily="2" charset="0"/>
            </a:endParaRPr>
          </a:p>
        </p:txBody>
      </p:sp>
      <p:sp>
        <p:nvSpPr>
          <p:cNvPr id="6" name="TextBox 5"/>
          <p:cNvSpPr txBox="1"/>
          <p:nvPr/>
        </p:nvSpPr>
        <p:spPr>
          <a:xfrm>
            <a:off x="2377464" y="2072554"/>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grpSp>
        <p:nvGrpSpPr>
          <p:cNvPr id="8" name="Group 7"/>
          <p:cNvGrpSpPr/>
          <p:nvPr/>
        </p:nvGrpSpPr>
        <p:grpSpPr>
          <a:xfrm>
            <a:off x="2369579" y="3833764"/>
            <a:ext cx="5143468" cy="923330"/>
            <a:chOff x="2369579" y="3833764"/>
            <a:chExt cx="5143468" cy="923330"/>
          </a:xfrm>
        </p:grpSpPr>
        <p:sp>
          <p:nvSpPr>
            <p:cNvPr id="4" name="Rectangle 3"/>
            <p:cNvSpPr/>
            <p:nvPr/>
          </p:nvSpPr>
          <p:spPr>
            <a:xfrm>
              <a:off x="3187824" y="4016314"/>
              <a:ext cx="4325223" cy="587853"/>
            </a:xfrm>
            <a:prstGeom prst="rect">
              <a:avLst/>
            </a:prstGeom>
          </p:spPr>
          <p:txBody>
            <a:bodyPr wrap="none">
              <a:spAutoFit/>
            </a:bodyPr>
            <a:lstStyle/>
            <a:p>
              <a:pPr>
                <a:lnSpc>
                  <a:spcPct val="115000"/>
                </a:lnSpc>
              </a:pPr>
              <a:r>
                <a:rPr lang="en-US" sz="2800" dirty="0" smtClean="0">
                  <a:solidFill>
                    <a:srgbClr val="0000FF"/>
                  </a:solidFill>
                  <a:latin typeface="Consolas"/>
                  <a:ea typeface="Calibri"/>
                  <a:cs typeface="Cordia New"/>
                </a:rPr>
                <a:t>object</a:t>
              </a:r>
              <a:r>
                <a:rPr lang="en-US" sz="2800" dirty="0" smtClean="0">
                  <a:solidFill>
                    <a:srgbClr val="000000"/>
                  </a:solidFill>
                  <a:latin typeface="Consolas"/>
                  <a:ea typeface="Calibri"/>
                  <a:cs typeface="Cordia New"/>
                </a:rPr>
                <a:t> </a:t>
              </a:r>
              <a:r>
                <a:rPr lang="en-US" sz="2800" dirty="0" err="1" smtClean="0">
                  <a:solidFill>
                    <a:srgbClr val="000000"/>
                  </a:solidFill>
                  <a:latin typeface="Consolas"/>
                  <a:ea typeface="Calibri"/>
                  <a:cs typeface="Cordia New"/>
                </a:rPr>
                <a:t>rowToValidate</a:t>
              </a:r>
              <a:r>
                <a:rPr lang="en-US" sz="2800" dirty="0" smtClean="0">
                  <a:solidFill>
                    <a:srgbClr val="000000"/>
                  </a:solidFill>
                  <a:latin typeface="Consolas"/>
                  <a:ea typeface="Calibri"/>
                  <a:cs typeface="Cordia New"/>
                </a:rPr>
                <a:t>;</a:t>
              </a:r>
              <a:endParaRPr lang="en-US" sz="3600" dirty="0">
                <a:ea typeface="Calibri"/>
                <a:cs typeface="Cordia New"/>
              </a:endParaRPr>
            </a:p>
          </p:txBody>
        </p:sp>
        <p:sp>
          <p:nvSpPr>
            <p:cNvPr id="7" name="TextBox 6"/>
            <p:cNvSpPr txBox="1"/>
            <p:nvPr/>
          </p:nvSpPr>
          <p:spPr>
            <a:xfrm>
              <a:off x="2369579" y="3833764"/>
              <a:ext cx="768159" cy="923330"/>
            </a:xfrm>
            <a:prstGeom prst="rect">
              <a:avLst/>
            </a:prstGeom>
            <a:noFill/>
          </p:spPr>
          <p:txBody>
            <a:bodyPr wrap="none" rtlCol="0">
              <a:spAutoFit/>
            </a:bodyPr>
            <a:lstStyle/>
            <a:p>
              <a:r>
                <a:rPr lang="en-US" sz="5400" dirty="0">
                  <a:latin typeface="Wingdings" panose="05000000000000000000" pitchFamily="2" charset="2"/>
                </a:rPr>
                <a:t>J</a:t>
              </a:r>
              <a:endParaRPr lang="en-US" dirty="0">
                <a:latin typeface="Wingdings" panose="05000000000000000000" pitchFamily="2" charset="2"/>
              </a:endParaRPr>
            </a:p>
          </p:txBody>
        </p:sp>
      </p:grpSp>
    </p:spTree>
    <p:extLst>
      <p:ext uri="{BB962C8B-B14F-4D97-AF65-F5344CB8AC3E}">
        <p14:creationId xmlns:p14="http://schemas.microsoft.com/office/powerpoint/2010/main" val="4283130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87671" y="2240293"/>
            <a:ext cx="3853182" cy="558230"/>
          </a:xfrm>
          <a:prstGeom prst="rect">
            <a:avLst/>
          </a:prstGeom>
        </p:spPr>
        <p:txBody>
          <a:bodyPr wrap="square">
            <a:spAutoFit/>
          </a:bodyPr>
          <a:lstStyle/>
          <a:p>
            <a:pPr>
              <a:lnSpc>
                <a:spcPct val="115000"/>
              </a:lnSpc>
            </a:pPr>
            <a:r>
              <a:rPr lang="en-US" sz="2800" dirty="0" err="1" smtClean="0">
                <a:solidFill>
                  <a:srgbClr val="0000FF"/>
                </a:solidFill>
                <a:latin typeface="Consolas"/>
                <a:ea typeface="Calibri"/>
                <a:cs typeface="Cordia New"/>
              </a:rPr>
              <a:t>var</a:t>
            </a:r>
            <a:r>
              <a:rPr lang="en-US" sz="2800" dirty="0" smtClean="0">
                <a:solidFill>
                  <a:srgbClr val="000000"/>
                </a:solidFill>
                <a:latin typeface="Consolas"/>
                <a:ea typeface="Calibri"/>
                <a:cs typeface="Cordia New"/>
              </a:rPr>
              <a:t> </a:t>
            </a:r>
            <a:r>
              <a:rPr lang="en-US" sz="2800" dirty="0" err="1" smtClean="0">
                <a:solidFill>
                  <a:srgbClr val="000000"/>
                </a:solidFill>
                <a:latin typeface="Consolas"/>
                <a:ea typeface="Calibri"/>
                <a:cs typeface="Cordia New"/>
              </a:rPr>
              <a:t>aAreaIds</a:t>
            </a:r>
            <a:r>
              <a:rPr lang="en-US" sz="2800" dirty="0" smtClean="0">
                <a:solidFill>
                  <a:srgbClr val="000000"/>
                </a:solidFill>
                <a:latin typeface="Consolas"/>
                <a:ea typeface="Calibri"/>
                <a:cs typeface="Cordia New"/>
              </a:rPr>
              <a:t> = []</a:t>
            </a:r>
            <a:r>
              <a:rPr lang="en-US" sz="2800" dirty="0" smtClean="0">
                <a:solidFill>
                  <a:srgbClr val="000000"/>
                </a:solidFill>
                <a:latin typeface="Consolas"/>
                <a:ea typeface="Calibri"/>
              </a:rPr>
              <a:t>;</a:t>
            </a:r>
            <a:endParaRPr lang="en-US" sz="3600" dirty="0">
              <a:ea typeface="Calibri"/>
              <a:cs typeface="Cordia New"/>
            </a:endParaRPr>
          </a:p>
        </p:txBody>
      </p:sp>
      <p:sp>
        <p:nvSpPr>
          <p:cNvPr id="5" name="TextBox 4"/>
          <p:cNvSpPr txBox="1"/>
          <p:nvPr/>
        </p:nvSpPr>
        <p:spPr>
          <a:xfrm>
            <a:off x="7341398" y="579182"/>
            <a:ext cx="1462260" cy="584775"/>
          </a:xfrm>
          <a:prstGeom prst="rect">
            <a:avLst/>
          </a:prstGeom>
          <a:noFill/>
        </p:spPr>
        <p:txBody>
          <a:bodyPr wrap="none" rtlCol="0">
            <a:spAutoFit/>
          </a:bodyPr>
          <a:lstStyle/>
          <a:p>
            <a:pPr algn="r"/>
            <a:r>
              <a:rPr lang="en-US" sz="3200" dirty="0" smtClean="0">
                <a:latin typeface="Josefin Slab" panose="02000000000000000000" pitchFamily="2" charset="0"/>
              </a:rPr>
              <a:t>Prefixes</a:t>
            </a:r>
            <a:endParaRPr lang="en-US" sz="3200" dirty="0">
              <a:latin typeface="Josefin Slab" panose="02000000000000000000" pitchFamily="2" charset="0"/>
            </a:endParaRPr>
          </a:p>
        </p:txBody>
      </p:sp>
      <p:sp>
        <p:nvSpPr>
          <p:cNvPr id="6" name="TextBox 5"/>
          <p:cNvSpPr txBox="1"/>
          <p:nvPr/>
        </p:nvSpPr>
        <p:spPr>
          <a:xfrm>
            <a:off x="2377464" y="2072554"/>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grpSp>
        <p:nvGrpSpPr>
          <p:cNvPr id="8" name="Group 7"/>
          <p:cNvGrpSpPr/>
          <p:nvPr/>
        </p:nvGrpSpPr>
        <p:grpSpPr>
          <a:xfrm>
            <a:off x="2369579" y="3833764"/>
            <a:ext cx="4354791" cy="923330"/>
            <a:chOff x="2369579" y="3833764"/>
            <a:chExt cx="4354791" cy="923330"/>
          </a:xfrm>
        </p:grpSpPr>
        <p:sp>
          <p:nvSpPr>
            <p:cNvPr id="4" name="Rectangle 3"/>
            <p:cNvSpPr/>
            <p:nvPr/>
          </p:nvSpPr>
          <p:spPr>
            <a:xfrm>
              <a:off x="3187824" y="4016314"/>
              <a:ext cx="3536546" cy="587853"/>
            </a:xfrm>
            <a:prstGeom prst="rect">
              <a:avLst/>
            </a:prstGeom>
          </p:spPr>
          <p:txBody>
            <a:bodyPr wrap="none">
              <a:spAutoFit/>
            </a:bodyPr>
            <a:lstStyle/>
            <a:p>
              <a:pPr>
                <a:lnSpc>
                  <a:spcPct val="115000"/>
                </a:lnSpc>
              </a:pPr>
              <a:r>
                <a:rPr lang="en-US" sz="2800" dirty="0" err="1" smtClean="0">
                  <a:solidFill>
                    <a:srgbClr val="0000FF"/>
                  </a:solidFill>
                  <a:latin typeface="Consolas"/>
                  <a:ea typeface="Calibri"/>
                  <a:cs typeface="Cordia New"/>
                </a:rPr>
                <a:t>var</a:t>
              </a:r>
              <a:r>
                <a:rPr lang="en-US" sz="2800" dirty="0" smtClean="0">
                  <a:solidFill>
                    <a:srgbClr val="0000FF"/>
                  </a:solidFill>
                  <a:latin typeface="Consolas"/>
                  <a:ea typeface="Calibri"/>
                  <a:cs typeface="Cordia New"/>
                </a:rPr>
                <a:t> </a:t>
              </a:r>
              <a:r>
                <a:rPr lang="en-US" sz="2800" dirty="0" err="1" smtClean="0">
                  <a:solidFill>
                    <a:srgbClr val="000000"/>
                  </a:solidFill>
                  <a:latin typeface="Consolas"/>
                  <a:ea typeface="Calibri"/>
                  <a:cs typeface="Cordia New"/>
                </a:rPr>
                <a:t>areaIds</a:t>
              </a:r>
              <a:r>
                <a:rPr lang="en-US" sz="2800" dirty="0" smtClean="0">
                  <a:solidFill>
                    <a:srgbClr val="000000"/>
                  </a:solidFill>
                  <a:latin typeface="Consolas"/>
                  <a:ea typeface="Calibri"/>
                  <a:cs typeface="Cordia New"/>
                </a:rPr>
                <a:t> = [];</a:t>
              </a:r>
              <a:endParaRPr lang="en-US" sz="3600" dirty="0">
                <a:ea typeface="Calibri"/>
                <a:cs typeface="Cordia New"/>
              </a:endParaRPr>
            </a:p>
          </p:txBody>
        </p:sp>
        <p:sp>
          <p:nvSpPr>
            <p:cNvPr id="7" name="TextBox 6"/>
            <p:cNvSpPr txBox="1"/>
            <p:nvPr/>
          </p:nvSpPr>
          <p:spPr>
            <a:xfrm>
              <a:off x="2369579" y="3833764"/>
              <a:ext cx="768159" cy="923330"/>
            </a:xfrm>
            <a:prstGeom prst="rect">
              <a:avLst/>
            </a:prstGeom>
            <a:noFill/>
          </p:spPr>
          <p:txBody>
            <a:bodyPr wrap="none" rtlCol="0">
              <a:spAutoFit/>
            </a:bodyPr>
            <a:lstStyle/>
            <a:p>
              <a:r>
                <a:rPr lang="en-US" sz="5400" dirty="0">
                  <a:latin typeface="Wingdings" panose="05000000000000000000" pitchFamily="2" charset="2"/>
                </a:rPr>
                <a:t>J</a:t>
              </a:r>
              <a:endParaRPr lang="en-US" dirty="0">
                <a:latin typeface="Wingdings" panose="05000000000000000000" pitchFamily="2" charset="2"/>
              </a:endParaRPr>
            </a:p>
          </p:txBody>
        </p:sp>
      </p:grpSp>
    </p:spTree>
    <p:extLst>
      <p:ext uri="{BB962C8B-B14F-4D97-AF65-F5344CB8AC3E}">
        <p14:creationId xmlns:p14="http://schemas.microsoft.com/office/powerpoint/2010/main" val="186580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692138" y="2144033"/>
            <a:ext cx="3853182" cy="2569934"/>
          </a:xfrm>
          <a:prstGeom prst="rect">
            <a:avLst/>
          </a:prstGeom>
        </p:spPr>
        <p:txBody>
          <a:bodyPr wrap="square">
            <a:spAutoFit/>
          </a:bodyPr>
          <a:lstStyle/>
          <a:p>
            <a:pPr>
              <a:lnSpc>
                <a:spcPct val="115000"/>
              </a:lnSpc>
            </a:pPr>
            <a:r>
              <a:rPr lang="en-US" sz="2800" b="1" dirty="0" err="1" smtClean="0">
                <a:solidFill>
                  <a:srgbClr val="000000"/>
                </a:solidFill>
                <a:latin typeface="Consolas"/>
                <a:ea typeface="Calibri"/>
                <a:cs typeface="Cordia New"/>
              </a:rPr>
              <a:t>fetch</a:t>
            </a:r>
            <a:r>
              <a:rPr lang="en-US" sz="2800" dirty="0" err="1" smtClean="0">
                <a:solidFill>
                  <a:srgbClr val="000000"/>
                </a:solidFill>
                <a:latin typeface="Consolas"/>
                <a:ea typeface="Calibri"/>
                <a:cs typeface="Cordia New"/>
              </a:rPr>
              <a:t>Styles</a:t>
            </a:r>
            <a:r>
              <a:rPr lang="en-US" sz="2800" dirty="0" smtClean="0">
                <a:solidFill>
                  <a:srgbClr val="000000"/>
                </a:solidFill>
                <a:latin typeface="Consolas"/>
                <a:ea typeface="Calibri"/>
                <a:cs typeface="Cordia New"/>
              </a:rPr>
              <a:t>()</a:t>
            </a:r>
            <a:r>
              <a:rPr lang="en-US" sz="2800" dirty="0" smtClean="0">
                <a:solidFill>
                  <a:srgbClr val="000000"/>
                </a:solidFill>
                <a:latin typeface="Consolas"/>
                <a:ea typeface="Calibri"/>
              </a:rPr>
              <a:t>;</a:t>
            </a:r>
          </a:p>
          <a:p>
            <a:pPr>
              <a:lnSpc>
                <a:spcPct val="115000"/>
              </a:lnSpc>
            </a:pPr>
            <a:r>
              <a:rPr lang="en-US" sz="2800" b="1" dirty="0" err="1" smtClean="0">
                <a:solidFill>
                  <a:srgbClr val="000000"/>
                </a:solidFill>
                <a:latin typeface="Consolas"/>
                <a:ea typeface="Calibri"/>
                <a:cs typeface="Cordia New"/>
              </a:rPr>
              <a:t>get</a:t>
            </a:r>
            <a:r>
              <a:rPr lang="en-US" sz="2800" dirty="0" err="1" smtClean="0">
                <a:solidFill>
                  <a:srgbClr val="000000"/>
                </a:solidFill>
                <a:latin typeface="Consolas"/>
                <a:ea typeface="Calibri"/>
                <a:cs typeface="Cordia New"/>
              </a:rPr>
              <a:t>PriceSheets</a:t>
            </a:r>
            <a:r>
              <a:rPr lang="en-US" sz="2800" dirty="0" smtClean="0">
                <a:solidFill>
                  <a:srgbClr val="000000"/>
                </a:solidFill>
                <a:latin typeface="Consolas"/>
                <a:ea typeface="Calibri"/>
                <a:cs typeface="Cordia New"/>
              </a:rPr>
              <a:t>();</a:t>
            </a:r>
          </a:p>
          <a:p>
            <a:pPr>
              <a:lnSpc>
                <a:spcPct val="115000"/>
              </a:lnSpc>
            </a:pPr>
            <a:r>
              <a:rPr lang="en-US" sz="2800" b="1" dirty="0" err="1" smtClean="0">
                <a:solidFill>
                  <a:srgbClr val="000000"/>
                </a:solidFill>
                <a:latin typeface="Consolas"/>
                <a:ea typeface="Calibri"/>
                <a:cs typeface="Cordia New"/>
              </a:rPr>
              <a:t>load</a:t>
            </a:r>
            <a:r>
              <a:rPr lang="en-US" sz="2800" dirty="0" err="1" smtClean="0">
                <a:solidFill>
                  <a:srgbClr val="000000"/>
                </a:solidFill>
                <a:latin typeface="Consolas"/>
                <a:ea typeface="Calibri"/>
                <a:cs typeface="Cordia New"/>
              </a:rPr>
              <a:t>Clients</a:t>
            </a:r>
            <a:r>
              <a:rPr lang="en-US" sz="2800" dirty="0" smtClean="0">
                <a:solidFill>
                  <a:srgbClr val="000000"/>
                </a:solidFill>
                <a:latin typeface="Consolas"/>
                <a:ea typeface="Calibri"/>
                <a:cs typeface="Cordia New"/>
              </a:rPr>
              <a:t>();</a:t>
            </a:r>
          </a:p>
          <a:p>
            <a:pPr>
              <a:lnSpc>
                <a:spcPct val="115000"/>
              </a:lnSpc>
            </a:pPr>
            <a:r>
              <a:rPr lang="en-US" sz="2800" b="1" dirty="0" err="1" smtClean="0">
                <a:solidFill>
                  <a:srgbClr val="000000"/>
                </a:solidFill>
                <a:latin typeface="Consolas"/>
                <a:ea typeface="Calibri"/>
                <a:cs typeface="Cordia New"/>
              </a:rPr>
              <a:t>retrieve</a:t>
            </a:r>
            <a:r>
              <a:rPr lang="en-US" sz="2800" dirty="0" err="1" smtClean="0">
                <a:solidFill>
                  <a:srgbClr val="000000"/>
                </a:solidFill>
                <a:latin typeface="Consolas"/>
                <a:ea typeface="Calibri"/>
                <a:cs typeface="Cordia New"/>
              </a:rPr>
              <a:t>Values</a:t>
            </a:r>
            <a:r>
              <a:rPr lang="en-US" sz="2800" dirty="0" smtClean="0">
                <a:solidFill>
                  <a:srgbClr val="000000"/>
                </a:solidFill>
                <a:latin typeface="Consolas"/>
                <a:ea typeface="Calibri"/>
                <a:cs typeface="Cordia New"/>
              </a:rPr>
              <a:t>();</a:t>
            </a:r>
          </a:p>
          <a:p>
            <a:pPr>
              <a:lnSpc>
                <a:spcPct val="115000"/>
              </a:lnSpc>
            </a:pPr>
            <a:r>
              <a:rPr lang="en-US" sz="2800" b="1" dirty="0" err="1" smtClean="0">
                <a:solidFill>
                  <a:srgbClr val="000000"/>
                </a:solidFill>
                <a:latin typeface="Consolas"/>
                <a:ea typeface="Calibri"/>
                <a:cs typeface="Cordia New"/>
              </a:rPr>
              <a:t>grab</a:t>
            </a:r>
            <a:r>
              <a:rPr lang="en-US" sz="2800" dirty="0" err="1" smtClean="0">
                <a:solidFill>
                  <a:srgbClr val="000000"/>
                </a:solidFill>
                <a:latin typeface="Consolas"/>
                <a:ea typeface="Calibri"/>
                <a:cs typeface="Cordia New"/>
              </a:rPr>
              <a:t>Items</a:t>
            </a:r>
            <a:r>
              <a:rPr lang="en-US" sz="2800" dirty="0" smtClean="0">
                <a:solidFill>
                  <a:srgbClr val="000000"/>
                </a:solidFill>
                <a:latin typeface="Consolas"/>
                <a:ea typeface="Calibri"/>
                <a:cs typeface="Cordia New"/>
              </a:rPr>
              <a:t>();</a:t>
            </a:r>
            <a:endParaRPr lang="en-US" sz="3600" dirty="0">
              <a:ea typeface="Calibri"/>
              <a:cs typeface="Cordia New"/>
            </a:endParaRPr>
          </a:p>
        </p:txBody>
      </p:sp>
      <p:sp>
        <p:nvSpPr>
          <p:cNvPr id="5" name="TextBox 4"/>
          <p:cNvSpPr txBox="1"/>
          <p:nvPr/>
        </p:nvSpPr>
        <p:spPr>
          <a:xfrm>
            <a:off x="6958281" y="579182"/>
            <a:ext cx="1845377" cy="584775"/>
          </a:xfrm>
          <a:prstGeom prst="rect">
            <a:avLst/>
          </a:prstGeom>
          <a:noFill/>
        </p:spPr>
        <p:txBody>
          <a:bodyPr wrap="none" rtlCol="0">
            <a:spAutoFit/>
          </a:bodyPr>
          <a:lstStyle/>
          <a:p>
            <a:pPr algn="r"/>
            <a:r>
              <a:rPr lang="en-US" sz="3200" dirty="0" err="1" smtClean="0">
                <a:latin typeface="Josefin Slab" panose="02000000000000000000" pitchFamily="2" charset="0"/>
              </a:rPr>
              <a:t>Sinonyms</a:t>
            </a:r>
            <a:endParaRPr lang="en-US" sz="3200" dirty="0">
              <a:latin typeface="Josefin Slab" panose="02000000000000000000" pitchFamily="2" charset="0"/>
            </a:endParaRPr>
          </a:p>
        </p:txBody>
      </p:sp>
      <p:sp>
        <p:nvSpPr>
          <p:cNvPr id="6" name="TextBox 5"/>
          <p:cNvSpPr txBox="1"/>
          <p:nvPr/>
        </p:nvSpPr>
        <p:spPr>
          <a:xfrm>
            <a:off x="2377464" y="2967335"/>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spTree>
    <p:extLst>
      <p:ext uri="{BB962C8B-B14F-4D97-AF65-F5344CB8AC3E}">
        <p14:creationId xmlns:p14="http://schemas.microsoft.com/office/powerpoint/2010/main" val="355552580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605159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85641" y="2967335"/>
            <a:ext cx="3201517" cy="923330"/>
          </a:xfrm>
          <a:prstGeom prst="rect">
            <a:avLst/>
          </a:prstGeom>
          <a:noFill/>
        </p:spPr>
        <p:txBody>
          <a:bodyPr wrap="none" rtlCol="0">
            <a:spAutoFit/>
          </a:bodyPr>
          <a:lstStyle/>
          <a:p>
            <a:r>
              <a:rPr lang="en-US" sz="5400" dirty="0" smtClean="0">
                <a:latin typeface="Josefin Slab" panose="02000000000000000000" pitchFamily="2" charset="0"/>
              </a:rPr>
              <a:t>Comments</a:t>
            </a:r>
            <a:endParaRPr lang="en-US" sz="5400" dirty="0">
              <a:latin typeface="Josefin Slab" panose="02000000000000000000" pitchFamily="2" charset="0"/>
            </a:endParaRPr>
          </a:p>
        </p:txBody>
      </p:sp>
    </p:spTree>
    <p:extLst>
      <p:ext uri="{BB962C8B-B14F-4D97-AF65-F5344CB8AC3E}">
        <p14:creationId xmlns:p14="http://schemas.microsoft.com/office/powerpoint/2010/main" val="297979572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87671" y="1992532"/>
            <a:ext cx="5316206" cy="1083374"/>
          </a:xfrm>
          <a:prstGeom prst="rect">
            <a:avLst/>
          </a:prstGeom>
        </p:spPr>
        <p:txBody>
          <a:bodyPr wrap="square">
            <a:spAutoFit/>
          </a:bodyPr>
          <a:lstStyle/>
          <a:p>
            <a:pPr>
              <a:lnSpc>
                <a:spcPct val="115000"/>
              </a:lnSpc>
            </a:pPr>
            <a:r>
              <a:rPr lang="en-US" sz="2800" dirty="0">
                <a:solidFill>
                  <a:srgbClr val="008000"/>
                </a:solidFill>
                <a:latin typeface="Consolas"/>
                <a:ea typeface="Calibri"/>
                <a:cs typeface="Cordia New"/>
              </a:rPr>
              <a:t>//GET ALL </a:t>
            </a:r>
            <a:r>
              <a:rPr lang="en-US" sz="2800" dirty="0" smtClean="0">
                <a:solidFill>
                  <a:srgbClr val="008000"/>
                </a:solidFill>
                <a:latin typeface="Consolas"/>
                <a:ea typeface="Calibri"/>
                <a:cs typeface="Cordia New"/>
              </a:rPr>
              <a:t>DATA</a:t>
            </a:r>
            <a:endParaRPr lang="en-US" sz="3600" dirty="0">
              <a:ea typeface="Calibri"/>
              <a:cs typeface="Cordia New"/>
            </a:endParaRPr>
          </a:p>
          <a:p>
            <a:pPr>
              <a:lnSpc>
                <a:spcPct val="115000"/>
              </a:lnSpc>
              <a:spcAft>
                <a:spcPts val="1000"/>
              </a:spcAft>
            </a:pPr>
            <a:r>
              <a:rPr lang="en-US" sz="2800" dirty="0">
                <a:solidFill>
                  <a:srgbClr val="0000FF"/>
                </a:solidFill>
                <a:latin typeface="Consolas"/>
                <a:ea typeface="Calibri"/>
                <a:cs typeface="Cordia New"/>
              </a:rPr>
              <a:t>function</a:t>
            </a:r>
            <a:r>
              <a:rPr lang="en-US" sz="2800" dirty="0">
                <a:solidFill>
                  <a:srgbClr val="000000"/>
                </a:solidFill>
                <a:latin typeface="Consolas"/>
                <a:ea typeface="Calibri"/>
                <a:cs typeface="Cordia New"/>
              </a:rPr>
              <a:t> </a:t>
            </a:r>
            <a:r>
              <a:rPr lang="en-US" sz="2800" dirty="0" err="1">
                <a:solidFill>
                  <a:srgbClr val="000000"/>
                </a:solidFill>
                <a:latin typeface="Consolas"/>
                <a:ea typeface="Calibri"/>
                <a:cs typeface="Cordia New"/>
              </a:rPr>
              <a:t>getAllData</a:t>
            </a:r>
            <a:r>
              <a:rPr lang="en-US" sz="2800" dirty="0">
                <a:solidFill>
                  <a:srgbClr val="000000"/>
                </a:solidFill>
                <a:latin typeface="Consolas"/>
                <a:ea typeface="Calibri"/>
                <a:cs typeface="Cordia New"/>
              </a:rPr>
              <a:t> () {}</a:t>
            </a:r>
            <a:endParaRPr lang="en-US" sz="3600" dirty="0">
              <a:ea typeface="Calibri"/>
              <a:cs typeface="Cordia New"/>
            </a:endParaRPr>
          </a:p>
        </p:txBody>
      </p:sp>
      <p:sp>
        <p:nvSpPr>
          <p:cNvPr id="5" name="TextBox 4"/>
          <p:cNvSpPr txBox="1"/>
          <p:nvPr/>
        </p:nvSpPr>
        <p:spPr>
          <a:xfrm>
            <a:off x="6462953" y="579182"/>
            <a:ext cx="2340705" cy="584775"/>
          </a:xfrm>
          <a:prstGeom prst="rect">
            <a:avLst/>
          </a:prstGeom>
          <a:noFill/>
        </p:spPr>
        <p:txBody>
          <a:bodyPr wrap="none" rtlCol="0">
            <a:spAutoFit/>
          </a:bodyPr>
          <a:lstStyle/>
          <a:p>
            <a:pPr algn="r"/>
            <a:r>
              <a:rPr lang="en-US" sz="3200" dirty="0" smtClean="0">
                <a:latin typeface="Josefin Slab" panose="02000000000000000000" pitchFamily="2" charset="0"/>
              </a:rPr>
              <a:t>Redundancy</a:t>
            </a:r>
            <a:endParaRPr lang="en-US" sz="3200" dirty="0">
              <a:latin typeface="Josefin Slab" panose="02000000000000000000" pitchFamily="2" charset="0"/>
            </a:endParaRPr>
          </a:p>
        </p:txBody>
      </p:sp>
      <p:sp>
        <p:nvSpPr>
          <p:cNvPr id="6" name="TextBox 5"/>
          <p:cNvSpPr txBox="1"/>
          <p:nvPr/>
        </p:nvSpPr>
        <p:spPr>
          <a:xfrm>
            <a:off x="2377464" y="2072554"/>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grpSp>
        <p:nvGrpSpPr>
          <p:cNvPr id="8" name="Group 7"/>
          <p:cNvGrpSpPr/>
          <p:nvPr/>
        </p:nvGrpSpPr>
        <p:grpSpPr>
          <a:xfrm>
            <a:off x="2369579" y="3833764"/>
            <a:ext cx="5932145" cy="923330"/>
            <a:chOff x="2369579" y="3833764"/>
            <a:chExt cx="5932145" cy="923330"/>
          </a:xfrm>
        </p:grpSpPr>
        <p:sp>
          <p:nvSpPr>
            <p:cNvPr id="4" name="Rectangle 3"/>
            <p:cNvSpPr/>
            <p:nvPr/>
          </p:nvSpPr>
          <p:spPr>
            <a:xfrm>
              <a:off x="3187824" y="4016314"/>
              <a:ext cx="5113900" cy="558230"/>
            </a:xfrm>
            <a:prstGeom prst="rect">
              <a:avLst/>
            </a:prstGeom>
          </p:spPr>
          <p:txBody>
            <a:bodyPr wrap="none">
              <a:spAutoFit/>
            </a:bodyPr>
            <a:lstStyle/>
            <a:p>
              <a:pPr>
                <a:lnSpc>
                  <a:spcPct val="115000"/>
                </a:lnSpc>
                <a:spcAft>
                  <a:spcPts val="1000"/>
                </a:spcAft>
              </a:pPr>
              <a:r>
                <a:rPr lang="en-US" sz="2800" dirty="0">
                  <a:solidFill>
                    <a:srgbClr val="0000FF"/>
                  </a:solidFill>
                  <a:latin typeface="Consolas"/>
                  <a:ea typeface="Calibri"/>
                  <a:cs typeface="Cordia New"/>
                </a:rPr>
                <a:t>function</a:t>
              </a:r>
              <a:r>
                <a:rPr lang="en-US" sz="2800" dirty="0">
                  <a:solidFill>
                    <a:srgbClr val="000000"/>
                  </a:solidFill>
                  <a:latin typeface="Consolas"/>
                  <a:ea typeface="Calibri"/>
                  <a:cs typeface="Cordia New"/>
                </a:rPr>
                <a:t> </a:t>
              </a:r>
              <a:r>
                <a:rPr lang="en-US" sz="2800" dirty="0" err="1">
                  <a:solidFill>
                    <a:srgbClr val="000000"/>
                  </a:solidFill>
                  <a:latin typeface="Consolas"/>
                  <a:ea typeface="Calibri"/>
                  <a:cs typeface="Cordia New"/>
                </a:rPr>
                <a:t>getAllData</a:t>
              </a:r>
              <a:r>
                <a:rPr lang="en-US" sz="2800" dirty="0">
                  <a:solidFill>
                    <a:srgbClr val="000000"/>
                  </a:solidFill>
                  <a:latin typeface="Consolas"/>
                  <a:ea typeface="Calibri"/>
                  <a:cs typeface="Cordia New"/>
                </a:rPr>
                <a:t> () {}</a:t>
              </a:r>
              <a:endParaRPr lang="en-US" sz="3600" dirty="0">
                <a:ea typeface="Calibri"/>
                <a:cs typeface="Cordia New"/>
              </a:endParaRPr>
            </a:p>
          </p:txBody>
        </p:sp>
        <p:sp>
          <p:nvSpPr>
            <p:cNvPr id="7" name="TextBox 6"/>
            <p:cNvSpPr txBox="1"/>
            <p:nvPr/>
          </p:nvSpPr>
          <p:spPr>
            <a:xfrm>
              <a:off x="2369579" y="3833764"/>
              <a:ext cx="768159" cy="923330"/>
            </a:xfrm>
            <a:prstGeom prst="rect">
              <a:avLst/>
            </a:prstGeom>
            <a:noFill/>
          </p:spPr>
          <p:txBody>
            <a:bodyPr wrap="none" rtlCol="0">
              <a:spAutoFit/>
            </a:bodyPr>
            <a:lstStyle/>
            <a:p>
              <a:r>
                <a:rPr lang="en-US" sz="5400" dirty="0">
                  <a:latin typeface="Wingdings" panose="05000000000000000000" pitchFamily="2" charset="2"/>
                </a:rPr>
                <a:t>J</a:t>
              </a:r>
              <a:endParaRPr lang="en-US" dirty="0">
                <a:latin typeface="Wingdings" panose="05000000000000000000" pitchFamily="2" charset="2"/>
              </a:endParaRPr>
            </a:p>
          </p:txBody>
        </p:sp>
      </p:grpSp>
    </p:spTree>
    <p:extLst>
      <p:ext uri="{BB962C8B-B14F-4D97-AF65-F5344CB8AC3E}">
        <p14:creationId xmlns:p14="http://schemas.microsoft.com/office/powerpoint/2010/main" val="137080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87671" y="1992532"/>
            <a:ext cx="5316206" cy="1083374"/>
          </a:xfrm>
          <a:prstGeom prst="rect">
            <a:avLst/>
          </a:prstGeom>
        </p:spPr>
        <p:txBody>
          <a:bodyPr wrap="square">
            <a:spAutoFit/>
          </a:bodyPr>
          <a:lstStyle/>
          <a:p>
            <a:pPr>
              <a:lnSpc>
                <a:spcPct val="115000"/>
              </a:lnSpc>
            </a:pPr>
            <a:r>
              <a:rPr lang="en-US" sz="2800" dirty="0" smtClean="0">
                <a:solidFill>
                  <a:srgbClr val="008000"/>
                </a:solidFill>
                <a:latin typeface="Consolas"/>
                <a:ea typeface="Calibri"/>
                <a:cs typeface="Cordia New"/>
              </a:rPr>
              <a:t>//BEGIN NODE CODE---------</a:t>
            </a:r>
            <a:endParaRPr lang="en-US" sz="3600" dirty="0">
              <a:ea typeface="Calibri"/>
              <a:cs typeface="Cordia New"/>
            </a:endParaRPr>
          </a:p>
          <a:p>
            <a:pPr>
              <a:lnSpc>
                <a:spcPct val="115000"/>
              </a:lnSpc>
              <a:spcAft>
                <a:spcPts val="1000"/>
              </a:spcAft>
            </a:pPr>
            <a:r>
              <a:rPr lang="en-US" sz="2800" dirty="0">
                <a:solidFill>
                  <a:srgbClr val="0000FF"/>
                </a:solidFill>
                <a:latin typeface="Consolas"/>
                <a:ea typeface="Calibri"/>
                <a:cs typeface="Cordia New"/>
              </a:rPr>
              <a:t>function</a:t>
            </a:r>
            <a:r>
              <a:rPr lang="en-US" sz="2800" dirty="0">
                <a:solidFill>
                  <a:srgbClr val="000000"/>
                </a:solidFill>
                <a:latin typeface="Consolas"/>
                <a:ea typeface="Calibri"/>
                <a:cs typeface="Cordia New"/>
              </a:rPr>
              <a:t> </a:t>
            </a:r>
            <a:r>
              <a:rPr lang="en-US" sz="2800" dirty="0" err="1" smtClean="0">
                <a:solidFill>
                  <a:srgbClr val="000000"/>
                </a:solidFill>
                <a:latin typeface="Consolas"/>
                <a:ea typeface="Calibri"/>
                <a:cs typeface="Cordia New"/>
              </a:rPr>
              <a:t>node_Clicked</a:t>
            </a:r>
            <a:r>
              <a:rPr lang="en-US" sz="2800" dirty="0" smtClean="0">
                <a:solidFill>
                  <a:srgbClr val="000000"/>
                </a:solidFill>
                <a:latin typeface="Consolas"/>
                <a:ea typeface="Calibri"/>
                <a:cs typeface="Cordia New"/>
              </a:rPr>
              <a:t>() </a:t>
            </a:r>
            <a:r>
              <a:rPr lang="en-US" sz="2800" dirty="0">
                <a:solidFill>
                  <a:srgbClr val="000000"/>
                </a:solidFill>
                <a:latin typeface="Consolas"/>
                <a:ea typeface="Calibri"/>
                <a:cs typeface="Cordia New"/>
              </a:rPr>
              <a:t>{}</a:t>
            </a:r>
            <a:endParaRPr lang="en-US" sz="3600" dirty="0">
              <a:ea typeface="Calibri"/>
              <a:cs typeface="Cordia New"/>
            </a:endParaRPr>
          </a:p>
        </p:txBody>
      </p:sp>
      <p:sp>
        <p:nvSpPr>
          <p:cNvPr id="5" name="TextBox 4"/>
          <p:cNvSpPr txBox="1"/>
          <p:nvPr/>
        </p:nvSpPr>
        <p:spPr>
          <a:xfrm>
            <a:off x="7328574" y="579182"/>
            <a:ext cx="1475084" cy="584775"/>
          </a:xfrm>
          <a:prstGeom prst="rect">
            <a:avLst/>
          </a:prstGeom>
          <a:noFill/>
        </p:spPr>
        <p:txBody>
          <a:bodyPr wrap="none" rtlCol="0">
            <a:spAutoFit/>
          </a:bodyPr>
          <a:lstStyle/>
          <a:p>
            <a:pPr algn="r"/>
            <a:r>
              <a:rPr lang="en-US" sz="3200" dirty="0" smtClean="0">
                <a:latin typeface="Josefin Slab" panose="02000000000000000000" pitchFamily="2" charset="0"/>
              </a:rPr>
              <a:t>Regions</a:t>
            </a:r>
            <a:endParaRPr lang="en-US" sz="3200" dirty="0">
              <a:latin typeface="Josefin Slab" panose="02000000000000000000" pitchFamily="2" charset="0"/>
            </a:endParaRPr>
          </a:p>
        </p:txBody>
      </p:sp>
      <p:sp>
        <p:nvSpPr>
          <p:cNvPr id="6" name="TextBox 5"/>
          <p:cNvSpPr txBox="1"/>
          <p:nvPr/>
        </p:nvSpPr>
        <p:spPr>
          <a:xfrm>
            <a:off x="2377464" y="2072554"/>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grpSp>
        <p:nvGrpSpPr>
          <p:cNvPr id="8" name="Group 7"/>
          <p:cNvGrpSpPr/>
          <p:nvPr/>
        </p:nvGrpSpPr>
        <p:grpSpPr>
          <a:xfrm>
            <a:off x="2369579" y="3689622"/>
            <a:ext cx="6711293" cy="1211614"/>
            <a:chOff x="2369579" y="3689622"/>
            <a:chExt cx="6711293" cy="1211614"/>
          </a:xfrm>
        </p:grpSpPr>
        <p:sp>
          <p:nvSpPr>
            <p:cNvPr id="4" name="Rectangle 3"/>
            <p:cNvSpPr/>
            <p:nvPr/>
          </p:nvSpPr>
          <p:spPr>
            <a:xfrm>
              <a:off x="3178294" y="3689622"/>
              <a:ext cx="5902578" cy="1211614"/>
            </a:xfrm>
            <a:prstGeom prst="rect">
              <a:avLst/>
            </a:prstGeom>
          </p:spPr>
          <p:txBody>
            <a:bodyPr wrap="none">
              <a:spAutoFit/>
            </a:bodyPr>
            <a:lstStyle/>
            <a:p>
              <a:pPr>
                <a:lnSpc>
                  <a:spcPct val="115000"/>
                </a:lnSpc>
                <a:spcAft>
                  <a:spcPts val="1000"/>
                </a:spcAft>
              </a:pPr>
              <a:r>
                <a:rPr lang="en-US" sz="2800" dirty="0" smtClean="0">
                  <a:solidFill>
                    <a:srgbClr val="008000"/>
                  </a:solidFill>
                  <a:latin typeface="Consolas"/>
                  <a:ea typeface="Calibri"/>
                  <a:cs typeface="Cordia New"/>
                </a:rPr>
                <a:t>//#region Node Event Handling</a:t>
              </a:r>
              <a:endParaRPr lang="en-US" sz="2800" dirty="0" smtClean="0">
                <a:solidFill>
                  <a:srgbClr val="0000FF"/>
                </a:solidFill>
                <a:latin typeface="Consolas"/>
                <a:ea typeface="Calibri"/>
                <a:cs typeface="Cordia New"/>
              </a:endParaRPr>
            </a:p>
            <a:p>
              <a:pPr>
                <a:lnSpc>
                  <a:spcPct val="115000"/>
                </a:lnSpc>
                <a:spcAft>
                  <a:spcPts val="1000"/>
                </a:spcAft>
              </a:pPr>
              <a:r>
                <a:rPr lang="en-US" sz="2800" dirty="0" smtClean="0">
                  <a:solidFill>
                    <a:srgbClr val="0000FF"/>
                  </a:solidFill>
                  <a:latin typeface="Consolas"/>
                  <a:ea typeface="Calibri"/>
                  <a:cs typeface="Cordia New"/>
                </a:rPr>
                <a:t>function</a:t>
              </a:r>
              <a:r>
                <a:rPr lang="en-US" sz="2800" dirty="0" smtClean="0">
                  <a:solidFill>
                    <a:srgbClr val="000000"/>
                  </a:solidFill>
                  <a:latin typeface="Consolas"/>
                  <a:ea typeface="Calibri"/>
                  <a:cs typeface="Cordia New"/>
                </a:rPr>
                <a:t> </a:t>
              </a:r>
              <a:r>
                <a:rPr lang="en-US" sz="2800" dirty="0" err="1">
                  <a:solidFill>
                    <a:srgbClr val="000000"/>
                  </a:solidFill>
                  <a:latin typeface="Consolas"/>
                  <a:ea typeface="Calibri"/>
                  <a:cs typeface="Cordia New"/>
                </a:rPr>
                <a:t>node_Clicked</a:t>
              </a:r>
              <a:r>
                <a:rPr lang="en-US" sz="2800" dirty="0" smtClean="0">
                  <a:solidFill>
                    <a:srgbClr val="000000"/>
                  </a:solidFill>
                  <a:latin typeface="Consolas"/>
                  <a:ea typeface="Calibri"/>
                  <a:cs typeface="Cordia New"/>
                </a:rPr>
                <a:t>() </a:t>
              </a:r>
              <a:r>
                <a:rPr lang="en-US" sz="2800" dirty="0">
                  <a:solidFill>
                    <a:srgbClr val="000000"/>
                  </a:solidFill>
                  <a:latin typeface="Consolas"/>
                  <a:ea typeface="Calibri"/>
                  <a:cs typeface="Cordia New"/>
                </a:rPr>
                <a:t>{}</a:t>
              </a:r>
              <a:endParaRPr lang="en-US" sz="3600" dirty="0">
                <a:ea typeface="Calibri"/>
                <a:cs typeface="Cordia New"/>
              </a:endParaRPr>
            </a:p>
          </p:txBody>
        </p:sp>
        <p:sp>
          <p:nvSpPr>
            <p:cNvPr id="7" name="TextBox 6"/>
            <p:cNvSpPr txBox="1"/>
            <p:nvPr/>
          </p:nvSpPr>
          <p:spPr>
            <a:xfrm>
              <a:off x="2369579" y="3833764"/>
              <a:ext cx="768159" cy="923330"/>
            </a:xfrm>
            <a:prstGeom prst="rect">
              <a:avLst/>
            </a:prstGeom>
            <a:noFill/>
          </p:spPr>
          <p:txBody>
            <a:bodyPr wrap="none" rtlCol="0">
              <a:spAutoFit/>
            </a:bodyPr>
            <a:lstStyle/>
            <a:p>
              <a:r>
                <a:rPr lang="en-US" sz="5400" dirty="0">
                  <a:latin typeface="Wingdings" panose="05000000000000000000" pitchFamily="2" charset="2"/>
                </a:rPr>
                <a:t>J</a:t>
              </a:r>
              <a:endParaRPr lang="en-US" dirty="0">
                <a:latin typeface="Wingdings" panose="05000000000000000000" pitchFamily="2" charset="2"/>
              </a:endParaRPr>
            </a:p>
          </p:txBody>
        </p:sp>
      </p:grpSp>
    </p:spTree>
    <p:extLst>
      <p:ext uri="{BB962C8B-B14F-4D97-AF65-F5344CB8AC3E}">
        <p14:creationId xmlns:p14="http://schemas.microsoft.com/office/powerpoint/2010/main" val="2968138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2406635" y="5499147"/>
            <a:ext cx="768159" cy="923330"/>
          </a:xfrm>
          <a:prstGeom prst="rect">
            <a:avLst/>
          </a:prstGeom>
          <a:noFill/>
        </p:spPr>
        <p:txBody>
          <a:bodyPr wrap="none" rtlCol="0">
            <a:spAutoFit/>
          </a:bodyPr>
          <a:lstStyle/>
          <a:p>
            <a:r>
              <a:rPr lang="en-US" sz="5400" dirty="0" smtClean="0">
                <a:latin typeface="Wingdings" panose="05000000000000000000" pitchFamily="2" charset="2"/>
              </a:rPr>
              <a:t>J</a:t>
            </a:r>
            <a:endParaRPr lang="en-US" sz="5400" dirty="0">
              <a:latin typeface="Wingdings" panose="05000000000000000000" pitchFamily="2" charset="2"/>
            </a:endParaRPr>
          </a:p>
        </p:txBody>
      </p:sp>
      <p:sp>
        <p:nvSpPr>
          <p:cNvPr id="3" name="Rectangle 2"/>
          <p:cNvSpPr/>
          <p:nvPr/>
        </p:nvSpPr>
        <p:spPr>
          <a:xfrm>
            <a:off x="3168316" y="1874537"/>
            <a:ext cx="5975684" cy="1366528"/>
          </a:xfrm>
          <a:prstGeom prst="rect">
            <a:avLst/>
          </a:prstGeom>
        </p:spPr>
        <p:txBody>
          <a:bodyPr wrap="square">
            <a:spAutoFit/>
          </a:bodyPr>
          <a:lstStyle/>
          <a:p>
            <a:pPr>
              <a:lnSpc>
                <a:spcPct val="115000"/>
              </a:lnSpc>
            </a:pPr>
            <a:r>
              <a:rPr lang="en-US" sz="2400" dirty="0" smtClean="0">
                <a:solidFill>
                  <a:srgbClr val="008000"/>
                </a:solidFill>
                <a:latin typeface="Consolas"/>
                <a:ea typeface="Calibri"/>
                <a:cs typeface="Cordia New"/>
              </a:rPr>
              <a:t>// this provides access to the</a:t>
            </a:r>
          </a:p>
          <a:p>
            <a:pPr>
              <a:lnSpc>
                <a:spcPct val="115000"/>
              </a:lnSpc>
            </a:pPr>
            <a:r>
              <a:rPr lang="en-US" sz="2400" dirty="0" smtClean="0">
                <a:solidFill>
                  <a:srgbClr val="008000"/>
                </a:solidFill>
                <a:latin typeface="Consolas"/>
                <a:ea typeface="Calibri"/>
                <a:cs typeface="Cordia New"/>
              </a:rPr>
              <a:t>// underlying drawing context</a:t>
            </a:r>
          </a:p>
          <a:p>
            <a:pPr>
              <a:lnSpc>
                <a:spcPct val="115000"/>
              </a:lnSpc>
            </a:pPr>
            <a:r>
              <a:rPr lang="en-US" sz="2400" dirty="0" err="1" smtClean="0">
                <a:solidFill>
                  <a:srgbClr val="0000FF"/>
                </a:solidFill>
                <a:latin typeface="Consolas"/>
                <a:ea typeface="Calibri"/>
              </a:rPr>
              <a:t>this</a:t>
            </a:r>
            <a:r>
              <a:rPr lang="en-US" sz="2400" dirty="0" err="1" smtClean="0">
                <a:solidFill>
                  <a:srgbClr val="000000"/>
                </a:solidFill>
                <a:latin typeface="Consolas"/>
                <a:ea typeface="Calibri"/>
              </a:rPr>
              <a:t>.drawRect</a:t>
            </a:r>
            <a:r>
              <a:rPr lang="en-US" sz="2400" dirty="0" smtClean="0">
                <a:solidFill>
                  <a:srgbClr val="000000"/>
                </a:solidFill>
                <a:latin typeface="Consolas"/>
                <a:ea typeface="Calibri"/>
              </a:rPr>
              <a:t> </a:t>
            </a:r>
            <a:r>
              <a:rPr lang="en-US" sz="2400" dirty="0">
                <a:solidFill>
                  <a:srgbClr val="000000"/>
                </a:solidFill>
                <a:latin typeface="Consolas"/>
                <a:ea typeface="Calibri"/>
              </a:rPr>
              <a:t>= </a:t>
            </a:r>
            <a:r>
              <a:rPr lang="en-US" sz="2400" dirty="0" smtClean="0">
                <a:solidFill>
                  <a:srgbClr val="0000FF"/>
                </a:solidFill>
                <a:latin typeface="Consolas"/>
                <a:ea typeface="Calibri"/>
              </a:rPr>
              <a:t>function</a:t>
            </a:r>
            <a:r>
              <a:rPr lang="en-US" sz="2400" dirty="0" smtClean="0">
                <a:solidFill>
                  <a:srgbClr val="000000"/>
                </a:solidFill>
                <a:latin typeface="Consolas"/>
                <a:ea typeface="Calibri"/>
              </a:rPr>
              <a:t>(</a:t>
            </a:r>
            <a:r>
              <a:rPr lang="en-US" sz="2400" dirty="0" err="1" smtClean="0">
                <a:solidFill>
                  <a:srgbClr val="000000"/>
                </a:solidFill>
                <a:latin typeface="Consolas"/>
                <a:ea typeface="Calibri"/>
              </a:rPr>
              <a:t>rect</a:t>
            </a:r>
            <a:r>
              <a:rPr lang="en-US" sz="2400" dirty="0" smtClean="0">
                <a:solidFill>
                  <a:srgbClr val="000000"/>
                </a:solidFill>
                <a:latin typeface="Consolas"/>
                <a:ea typeface="Calibri"/>
              </a:rPr>
              <a:t>) { }</a:t>
            </a:r>
            <a:endParaRPr lang="en-US" sz="2400" dirty="0">
              <a:ea typeface="Calibri"/>
              <a:cs typeface="Cordia New"/>
            </a:endParaRPr>
          </a:p>
        </p:txBody>
      </p:sp>
      <p:sp>
        <p:nvSpPr>
          <p:cNvPr id="5" name="TextBox 4"/>
          <p:cNvSpPr txBox="1"/>
          <p:nvPr/>
        </p:nvSpPr>
        <p:spPr>
          <a:xfrm>
            <a:off x="5982052" y="579182"/>
            <a:ext cx="2821606" cy="584775"/>
          </a:xfrm>
          <a:prstGeom prst="rect">
            <a:avLst/>
          </a:prstGeom>
          <a:noFill/>
        </p:spPr>
        <p:txBody>
          <a:bodyPr wrap="none" rtlCol="0">
            <a:spAutoFit/>
          </a:bodyPr>
          <a:lstStyle/>
          <a:p>
            <a:pPr algn="r"/>
            <a:r>
              <a:rPr lang="en-US" sz="3200" dirty="0" smtClean="0">
                <a:latin typeface="Josefin Slab" panose="02000000000000000000" pitchFamily="2" charset="0"/>
              </a:rPr>
              <a:t>Misinformation</a:t>
            </a:r>
            <a:endParaRPr lang="en-US" sz="3200" dirty="0">
              <a:latin typeface="Josefin Slab" panose="02000000000000000000" pitchFamily="2" charset="0"/>
            </a:endParaRPr>
          </a:p>
        </p:txBody>
      </p:sp>
      <p:sp>
        <p:nvSpPr>
          <p:cNvPr id="6" name="TextBox 5"/>
          <p:cNvSpPr txBox="1"/>
          <p:nvPr/>
        </p:nvSpPr>
        <p:spPr>
          <a:xfrm>
            <a:off x="2381402" y="2096136"/>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sp>
        <p:nvSpPr>
          <p:cNvPr id="7" name="Rectangle 6"/>
          <p:cNvSpPr/>
          <p:nvPr/>
        </p:nvSpPr>
        <p:spPr>
          <a:xfrm>
            <a:off x="3174794" y="4049592"/>
            <a:ext cx="5975684" cy="491673"/>
          </a:xfrm>
          <a:prstGeom prst="rect">
            <a:avLst/>
          </a:prstGeom>
        </p:spPr>
        <p:txBody>
          <a:bodyPr wrap="square">
            <a:spAutoFit/>
          </a:bodyPr>
          <a:lstStyle/>
          <a:p>
            <a:pPr>
              <a:lnSpc>
                <a:spcPct val="115000"/>
              </a:lnSpc>
            </a:pPr>
            <a:r>
              <a:rPr lang="en-US" sz="2400" dirty="0" err="1" smtClean="0">
                <a:solidFill>
                  <a:srgbClr val="0000FF"/>
                </a:solidFill>
                <a:latin typeface="Consolas"/>
                <a:ea typeface="Calibri"/>
              </a:rPr>
              <a:t>this</a:t>
            </a:r>
            <a:r>
              <a:rPr lang="en-US" sz="2400" dirty="0" err="1" smtClean="0">
                <a:solidFill>
                  <a:srgbClr val="000000"/>
                </a:solidFill>
                <a:latin typeface="Consolas"/>
                <a:ea typeface="Calibri"/>
              </a:rPr>
              <a:t>.ctx</a:t>
            </a:r>
            <a:r>
              <a:rPr lang="en-US" sz="2400" dirty="0" smtClean="0">
                <a:solidFill>
                  <a:srgbClr val="000000"/>
                </a:solidFill>
                <a:latin typeface="Consolas"/>
                <a:ea typeface="Calibri"/>
              </a:rPr>
              <a:t> </a:t>
            </a:r>
            <a:r>
              <a:rPr lang="en-US" sz="2400" dirty="0">
                <a:solidFill>
                  <a:srgbClr val="000000"/>
                </a:solidFill>
                <a:latin typeface="Consolas"/>
                <a:ea typeface="Calibri"/>
              </a:rPr>
              <a:t>= </a:t>
            </a:r>
            <a:r>
              <a:rPr lang="en-US" sz="2400" dirty="0" smtClean="0">
                <a:solidFill>
                  <a:srgbClr val="0000FF"/>
                </a:solidFill>
                <a:latin typeface="Consolas"/>
                <a:ea typeface="Calibri"/>
              </a:rPr>
              <a:t>function</a:t>
            </a:r>
            <a:r>
              <a:rPr lang="en-US" sz="2400" dirty="0" smtClean="0">
                <a:solidFill>
                  <a:srgbClr val="000000"/>
                </a:solidFill>
                <a:latin typeface="Consolas"/>
                <a:ea typeface="Calibri"/>
              </a:rPr>
              <a:t>() { }</a:t>
            </a:r>
            <a:endParaRPr lang="en-US" sz="2400" dirty="0">
              <a:ea typeface="Calibri"/>
              <a:cs typeface="Cordia New"/>
            </a:endParaRPr>
          </a:p>
        </p:txBody>
      </p:sp>
      <p:sp>
        <p:nvSpPr>
          <p:cNvPr id="11" name="Rectangle 10"/>
          <p:cNvSpPr/>
          <p:nvPr/>
        </p:nvSpPr>
        <p:spPr>
          <a:xfrm>
            <a:off x="3186617" y="5714975"/>
            <a:ext cx="5975684" cy="491673"/>
          </a:xfrm>
          <a:prstGeom prst="rect">
            <a:avLst/>
          </a:prstGeom>
        </p:spPr>
        <p:txBody>
          <a:bodyPr wrap="square">
            <a:spAutoFit/>
          </a:bodyPr>
          <a:lstStyle/>
          <a:p>
            <a:pPr>
              <a:lnSpc>
                <a:spcPct val="115000"/>
              </a:lnSpc>
            </a:pPr>
            <a:r>
              <a:rPr lang="en-US" sz="2400" dirty="0" err="1" smtClean="0">
                <a:solidFill>
                  <a:srgbClr val="0000FF"/>
                </a:solidFill>
                <a:latin typeface="Consolas"/>
                <a:ea typeface="Calibri"/>
              </a:rPr>
              <a:t>this</a:t>
            </a:r>
            <a:r>
              <a:rPr lang="en-US" sz="2400" dirty="0" err="1" smtClean="0">
                <a:solidFill>
                  <a:srgbClr val="000000"/>
                </a:solidFill>
                <a:latin typeface="Consolas"/>
                <a:ea typeface="Calibri"/>
              </a:rPr>
              <a:t>.getContext</a:t>
            </a:r>
            <a:r>
              <a:rPr lang="en-US" sz="2400" dirty="0" smtClean="0">
                <a:solidFill>
                  <a:srgbClr val="000000"/>
                </a:solidFill>
                <a:latin typeface="Consolas"/>
                <a:ea typeface="Calibri"/>
              </a:rPr>
              <a:t> = </a:t>
            </a:r>
            <a:r>
              <a:rPr lang="en-US" sz="2400" dirty="0" smtClean="0">
                <a:solidFill>
                  <a:srgbClr val="0000FF"/>
                </a:solidFill>
                <a:latin typeface="Consolas"/>
                <a:ea typeface="Calibri"/>
              </a:rPr>
              <a:t>function</a:t>
            </a:r>
            <a:r>
              <a:rPr lang="en-US" sz="2400" dirty="0" smtClean="0">
                <a:solidFill>
                  <a:srgbClr val="000000"/>
                </a:solidFill>
                <a:latin typeface="Consolas"/>
                <a:ea typeface="Calibri"/>
              </a:rPr>
              <a:t>() { }</a:t>
            </a:r>
            <a:endParaRPr lang="en-US" sz="2400" dirty="0">
              <a:ea typeface="Calibri"/>
              <a:cs typeface="Cordia New"/>
            </a:endParaRPr>
          </a:p>
        </p:txBody>
      </p:sp>
    </p:spTree>
    <p:extLst>
      <p:ext uri="{BB962C8B-B14F-4D97-AF65-F5344CB8AC3E}">
        <p14:creationId xmlns:p14="http://schemas.microsoft.com/office/powerpoint/2010/main" val="1215503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45623" y="2305615"/>
            <a:ext cx="5956330" cy="2246769"/>
          </a:xfrm>
          <a:prstGeom prst="rect">
            <a:avLst/>
          </a:prstGeom>
        </p:spPr>
        <p:txBody>
          <a:bodyPr wrap="square">
            <a:spAutoFit/>
          </a:bodyPr>
          <a:lstStyle/>
          <a:p>
            <a:r>
              <a:rPr lang="en-US" sz="2800" dirty="0" smtClean="0">
                <a:solidFill>
                  <a:srgbClr val="008000"/>
                </a:solidFill>
                <a:latin typeface="Consolas"/>
                <a:ea typeface="Calibri"/>
                <a:cs typeface="Cordia New"/>
              </a:rPr>
              <a:t>// if the </a:t>
            </a:r>
            <a:r>
              <a:rPr lang="en-US" sz="2800" dirty="0" err="1" smtClean="0">
                <a:solidFill>
                  <a:srgbClr val="008000"/>
                </a:solidFill>
                <a:latin typeface="Consolas"/>
                <a:ea typeface="Calibri"/>
                <a:cs typeface="Cordia New"/>
              </a:rPr>
              <a:t>mouseup</a:t>
            </a:r>
            <a:r>
              <a:rPr lang="en-US" sz="2800" dirty="0" smtClean="0">
                <a:solidFill>
                  <a:srgbClr val="008000"/>
                </a:solidFill>
                <a:latin typeface="Consolas"/>
                <a:ea typeface="Calibri"/>
                <a:cs typeface="Cordia New"/>
              </a:rPr>
              <a:t> occurred</a:t>
            </a:r>
          </a:p>
          <a:p>
            <a:r>
              <a:rPr lang="en-US" sz="2800" dirty="0" smtClean="0">
                <a:solidFill>
                  <a:srgbClr val="008000"/>
                </a:solidFill>
                <a:latin typeface="Consolas"/>
                <a:ea typeface="Calibri"/>
                <a:cs typeface="Cordia New"/>
              </a:rPr>
              <a:t>// on a column while creating</a:t>
            </a:r>
          </a:p>
          <a:p>
            <a:r>
              <a:rPr lang="en-US" sz="2800" dirty="0" smtClean="0">
                <a:solidFill>
                  <a:srgbClr val="008000"/>
                </a:solidFill>
                <a:latin typeface="Consolas"/>
                <a:ea typeface="Calibri"/>
                <a:cs typeface="Cordia New"/>
              </a:rPr>
              <a:t>// a foreign key, then make</a:t>
            </a:r>
          </a:p>
          <a:p>
            <a:r>
              <a:rPr lang="en-US" sz="2800" dirty="0" smtClean="0">
                <a:solidFill>
                  <a:srgbClr val="008000"/>
                </a:solidFill>
                <a:latin typeface="Consolas"/>
                <a:ea typeface="Calibri"/>
                <a:cs typeface="Cordia New"/>
              </a:rPr>
              <a:t>// that column the target</a:t>
            </a:r>
          </a:p>
          <a:p>
            <a:r>
              <a:rPr lang="en-US" sz="2800" dirty="0" smtClean="0">
                <a:solidFill>
                  <a:srgbClr val="008000"/>
                </a:solidFill>
                <a:latin typeface="Consolas"/>
                <a:ea typeface="Calibri"/>
                <a:cs typeface="Cordia New"/>
              </a:rPr>
              <a:t>// of the foreign key</a:t>
            </a:r>
            <a:endParaRPr lang="en-US" sz="3600" dirty="0">
              <a:ea typeface="Calibri"/>
              <a:cs typeface="Cordia New"/>
            </a:endParaRPr>
          </a:p>
        </p:txBody>
      </p:sp>
      <p:sp>
        <p:nvSpPr>
          <p:cNvPr id="5" name="TextBox 4"/>
          <p:cNvSpPr txBox="1"/>
          <p:nvPr/>
        </p:nvSpPr>
        <p:spPr>
          <a:xfrm>
            <a:off x="6531882" y="579182"/>
            <a:ext cx="2271776" cy="584775"/>
          </a:xfrm>
          <a:prstGeom prst="rect">
            <a:avLst/>
          </a:prstGeom>
          <a:noFill/>
        </p:spPr>
        <p:txBody>
          <a:bodyPr wrap="none" rtlCol="0">
            <a:spAutoFit/>
          </a:bodyPr>
          <a:lstStyle/>
          <a:p>
            <a:pPr algn="r"/>
            <a:r>
              <a:rPr lang="en-US" sz="3200" dirty="0" smtClean="0">
                <a:latin typeface="Josefin Slab" panose="02000000000000000000" pitchFamily="2" charset="0"/>
              </a:rPr>
              <a:t>Explanation</a:t>
            </a:r>
            <a:endParaRPr lang="en-US" sz="3200" dirty="0">
              <a:latin typeface="Josefin Slab" panose="02000000000000000000" pitchFamily="2" charset="0"/>
            </a:endParaRPr>
          </a:p>
        </p:txBody>
      </p:sp>
      <p:sp>
        <p:nvSpPr>
          <p:cNvPr id="6" name="TextBox 5"/>
          <p:cNvSpPr txBox="1"/>
          <p:nvPr/>
        </p:nvSpPr>
        <p:spPr>
          <a:xfrm>
            <a:off x="2377464" y="2967335"/>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spTree>
    <p:extLst>
      <p:ext uri="{BB962C8B-B14F-4D97-AF65-F5344CB8AC3E}">
        <p14:creationId xmlns:p14="http://schemas.microsoft.com/office/powerpoint/2010/main" val="19037736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3840488" y="2689635"/>
            <a:ext cx="2909771" cy="1478730"/>
            <a:chOff x="3474732" y="3029340"/>
            <a:chExt cx="2909771" cy="1478730"/>
          </a:xfrm>
        </p:grpSpPr>
        <p:sp>
          <p:nvSpPr>
            <p:cNvPr id="4" name="TextBox 3"/>
            <p:cNvSpPr txBox="1"/>
            <p:nvPr/>
          </p:nvSpPr>
          <p:spPr>
            <a:xfrm>
              <a:off x="3474732" y="3029340"/>
              <a:ext cx="2909771" cy="923330"/>
            </a:xfrm>
            <a:prstGeom prst="rect">
              <a:avLst/>
            </a:prstGeom>
            <a:noFill/>
          </p:spPr>
          <p:txBody>
            <a:bodyPr wrap="none" rtlCol="0">
              <a:spAutoFit/>
            </a:bodyPr>
            <a:lstStyle/>
            <a:p>
              <a:r>
                <a:rPr lang="en-US" sz="5400" dirty="0" smtClean="0">
                  <a:latin typeface="Josefin Slab" panose="02000000000000000000" pitchFamily="2" charset="0"/>
                </a:rPr>
                <a:t>Atrocities</a:t>
              </a:r>
              <a:endParaRPr lang="en-US" sz="5400" dirty="0">
                <a:latin typeface="Josefin Slab" panose="02000000000000000000" pitchFamily="2" charset="0"/>
              </a:endParaRPr>
            </a:p>
          </p:txBody>
        </p:sp>
        <p:sp>
          <p:nvSpPr>
            <p:cNvPr id="5" name="TextBox 4"/>
            <p:cNvSpPr txBox="1"/>
            <p:nvPr/>
          </p:nvSpPr>
          <p:spPr>
            <a:xfrm>
              <a:off x="3598964" y="3984850"/>
              <a:ext cx="2661306" cy="523220"/>
            </a:xfrm>
            <a:prstGeom prst="rect">
              <a:avLst/>
            </a:prstGeom>
            <a:noFill/>
          </p:spPr>
          <p:txBody>
            <a:bodyPr wrap="none" rtlCol="0">
              <a:spAutoFit/>
            </a:bodyPr>
            <a:lstStyle/>
            <a:p>
              <a:r>
                <a:rPr lang="en-US" sz="2800" dirty="0" smtClean="0">
                  <a:latin typeface="Josefin Slab" panose="02000000000000000000" pitchFamily="2" charset="0"/>
                </a:rPr>
                <a:t>&amp; Abominations</a:t>
              </a:r>
              <a:endParaRPr lang="en-US" sz="2800" dirty="0">
                <a:latin typeface="Josefin Slab" panose="02000000000000000000" pitchFamily="2" charset="0"/>
              </a:endParaRPr>
            </a:p>
          </p:txBody>
        </p:sp>
      </p:grpSp>
    </p:spTree>
    <p:extLst>
      <p:ext uri="{BB962C8B-B14F-4D97-AF65-F5344CB8AC3E}">
        <p14:creationId xmlns:p14="http://schemas.microsoft.com/office/powerpoint/2010/main" val="95779716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57187" y="3013501"/>
            <a:ext cx="5956330" cy="830997"/>
          </a:xfrm>
          <a:prstGeom prst="rect">
            <a:avLst/>
          </a:prstGeom>
        </p:spPr>
        <p:txBody>
          <a:bodyPr wrap="square">
            <a:spAutoFit/>
          </a:bodyPr>
          <a:lstStyle/>
          <a:p>
            <a:r>
              <a:rPr lang="en-US" sz="2400" dirty="0" smtClean="0">
                <a:solidFill>
                  <a:srgbClr val="008000"/>
                </a:solidFill>
                <a:latin typeface="Consolas"/>
                <a:ea typeface="Calibri"/>
                <a:cs typeface="Cordia New"/>
              </a:rPr>
              <a:t>// warning: highly volatile </a:t>
            </a:r>
          </a:p>
          <a:p>
            <a:r>
              <a:rPr lang="en-US" sz="2400" dirty="0" smtClean="0">
                <a:solidFill>
                  <a:srgbClr val="008000"/>
                </a:solidFill>
                <a:latin typeface="Consolas"/>
                <a:ea typeface="Calibri"/>
                <a:cs typeface="Cordia New"/>
              </a:rPr>
              <a:t>// material. handle with care</a:t>
            </a:r>
            <a:endParaRPr lang="en-US" sz="3200" dirty="0">
              <a:ea typeface="Calibri"/>
              <a:cs typeface="Cordia New"/>
            </a:endParaRPr>
          </a:p>
        </p:txBody>
      </p:sp>
      <p:sp>
        <p:nvSpPr>
          <p:cNvPr id="5" name="TextBox 4"/>
          <p:cNvSpPr txBox="1"/>
          <p:nvPr/>
        </p:nvSpPr>
        <p:spPr>
          <a:xfrm>
            <a:off x="6985533" y="579182"/>
            <a:ext cx="1818125" cy="584775"/>
          </a:xfrm>
          <a:prstGeom prst="rect">
            <a:avLst/>
          </a:prstGeom>
          <a:noFill/>
        </p:spPr>
        <p:txBody>
          <a:bodyPr wrap="none" rtlCol="0">
            <a:spAutoFit/>
          </a:bodyPr>
          <a:lstStyle/>
          <a:p>
            <a:pPr algn="r"/>
            <a:r>
              <a:rPr lang="en-US" sz="3200" dirty="0" smtClean="0">
                <a:latin typeface="Josefin Slab" panose="02000000000000000000" pitchFamily="2" charset="0"/>
              </a:rPr>
              <a:t>Warning</a:t>
            </a:r>
            <a:endParaRPr lang="en-US" sz="3200" dirty="0">
              <a:latin typeface="Josefin Slab" panose="02000000000000000000" pitchFamily="2" charset="0"/>
            </a:endParaRPr>
          </a:p>
        </p:txBody>
      </p:sp>
      <p:sp>
        <p:nvSpPr>
          <p:cNvPr id="6" name="TextBox 5"/>
          <p:cNvSpPr txBox="1"/>
          <p:nvPr/>
        </p:nvSpPr>
        <p:spPr>
          <a:xfrm>
            <a:off x="2377464" y="2967335"/>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spTree>
    <p:extLst>
      <p:ext uri="{BB962C8B-B14F-4D97-AF65-F5344CB8AC3E}">
        <p14:creationId xmlns:p14="http://schemas.microsoft.com/office/powerpoint/2010/main" val="222461777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57187" y="3198167"/>
            <a:ext cx="5956330" cy="461665"/>
          </a:xfrm>
          <a:prstGeom prst="rect">
            <a:avLst/>
          </a:prstGeom>
        </p:spPr>
        <p:txBody>
          <a:bodyPr wrap="square">
            <a:spAutoFit/>
          </a:bodyPr>
          <a:lstStyle/>
          <a:p>
            <a:r>
              <a:rPr lang="en-US" sz="2400" dirty="0" smtClean="0">
                <a:solidFill>
                  <a:srgbClr val="008000"/>
                </a:solidFill>
                <a:latin typeface="Consolas"/>
                <a:ea typeface="Calibri"/>
                <a:cs typeface="Cordia New"/>
              </a:rPr>
              <a:t>// 2010-08-30 | GC | Bug #328</a:t>
            </a:r>
            <a:endParaRPr lang="en-US" sz="3200" dirty="0">
              <a:ea typeface="Calibri"/>
              <a:cs typeface="Cordia New"/>
            </a:endParaRPr>
          </a:p>
        </p:txBody>
      </p:sp>
      <p:sp>
        <p:nvSpPr>
          <p:cNvPr id="5" name="TextBox 4"/>
          <p:cNvSpPr txBox="1"/>
          <p:nvPr/>
        </p:nvSpPr>
        <p:spPr>
          <a:xfrm>
            <a:off x="6645696" y="579182"/>
            <a:ext cx="2157962" cy="584775"/>
          </a:xfrm>
          <a:prstGeom prst="rect">
            <a:avLst/>
          </a:prstGeom>
          <a:noFill/>
        </p:spPr>
        <p:txBody>
          <a:bodyPr wrap="none" rtlCol="0">
            <a:spAutoFit/>
          </a:bodyPr>
          <a:lstStyle/>
          <a:p>
            <a:pPr algn="r"/>
            <a:r>
              <a:rPr lang="en-US" sz="3200" dirty="0" smtClean="0">
                <a:latin typeface="Josefin Slab" panose="02000000000000000000" pitchFamily="2" charset="0"/>
              </a:rPr>
              <a:t>Annotation</a:t>
            </a:r>
            <a:endParaRPr lang="en-US" sz="3200" dirty="0">
              <a:latin typeface="Josefin Slab" panose="02000000000000000000" pitchFamily="2" charset="0"/>
            </a:endParaRPr>
          </a:p>
        </p:txBody>
      </p:sp>
      <p:sp>
        <p:nvSpPr>
          <p:cNvPr id="6" name="TextBox 5"/>
          <p:cNvSpPr txBox="1"/>
          <p:nvPr/>
        </p:nvSpPr>
        <p:spPr>
          <a:xfrm>
            <a:off x="2377464" y="2967335"/>
            <a:ext cx="768159" cy="923330"/>
          </a:xfrm>
          <a:prstGeom prst="rect">
            <a:avLst/>
          </a:prstGeom>
          <a:noFill/>
        </p:spPr>
        <p:txBody>
          <a:bodyPr wrap="none" rtlCol="0">
            <a:spAutoFit/>
          </a:bodyPr>
          <a:lstStyle/>
          <a:p>
            <a:r>
              <a:rPr lang="en-US" sz="5400" dirty="0">
                <a:latin typeface="Wingdings" panose="05000000000000000000" pitchFamily="2" charset="2"/>
              </a:rPr>
              <a:t>K</a:t>
            </a:r>
            <a:endParaRPr lang="en-US" dirty="0">
              <a:latin typeface="Wingdings" panose="05000000000000000000" pitchFamily="2" charset="2"/>
            </a:endParaRPr>
          </a:p>
        </p:txBody>
      </p:sp>
    </p:spTree>
    <p:extLst>
      <p:ext uri="{BB962C8B-B14F-4D97-AF65-F5344CB8AC3E}">
        <p14:creationId xmlns:p14="http://schemas.microsoft.com/office/powerpoint/2010/main" val="173710263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578225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029110" y="2967335"/>
            <a:ext cx="2914580" cy="923330"/>
          </a:xfrm>
          <a:prstGeom prst="rect">
            <a:avLst/>
          </a:prstGeom>
          <a:noFill/>
        </p:spPr>
        <p:txBody>
          <a:bodyPr wrap="none" rtlCol="0">
            <a:spAutoFit/>
          </a:bodyPr>
          <a:lstStyle/>
          <a:p>
            <a:r>
              <a:rPr lang="en-US" sz="5400" dirty="0" smtClean="0">
                <a:latin typeface="Josefin Slab" panose="02000000000000000000" pitchFamily="2" charset="0"/>
              </a:rPr>
              <a:t>Functions</a:t>
            </a:r>
            <a:endParaRPr lang="en-US" sz="5400" dirty="0">
              <a:latin typeface="Josefin Slab" panose="02000000000000000000" pitchFamily="2" charset="0"/>
            </a:endParaRPr>
          </a:p>
        </p:txBody>
      </p:sp>
    </p:spTree>
    <p:extLst>
      <p:ext uri="{BB962C8B-B14F-4D97-AF65-F5344CB8AC3E}">
        <p14:creationId xmlns:p14="http://schemas.microsoft.com/office/powerpoint/2010/main" val="365465613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958555" y="579182"/>
            <a:ext cx="845103" cy="584775"/>
          </a:xfrm>
          <a:prstGeom prst="rect">
            <a:avLst/>
          </a:prstGeom>
          <a:noFill/>
        </p:spPr>
        <p:txBody>
          <a:bodyPr wrap="none" rtlCol="0">
            <a:spAutoFit/>
          </a:bodyPr>
          <a:lstStyle/>
          <a:p>
            <a:pPr algn="r"/>
            <a:r>
              <a:rPr lang="en-US" sz="3200" dirty="0" smtClean="0">
                <a:latin typeface="Josefin Slab" panose="02000000000000000000" pitchFamily="2" charset="0"/>
              </a:rPr>
              <a:t>Size</a:t>
            </a:r>
            <a:endParaRPr lang="en-US" sz="3200" dirty="0">
              <a:latin typeface="Josefin Slab" panose="02000000000000000000" pitchFamily="2" charset="0"/>
            </a:endParaRPr>
          </a:p>
        </p:txBody>
      </p:sp>
      <p:sp>
        <p:nvSpPr>
          <p:cNvPr id="4" name="TextBox 3"/>
          <p:cNvSpPr txBox="1"/>
          <p:nvPr/>
        </p:nvSpPr>
        <p:spPr>
          <a:xfrm>
            <a:off x="1828800" y="1692275"/>
            <a:ext cx="15881271" cy="12473799"/>
          </a:xfrm>
          <a:prstGeom prst="rect">
            <a:avLst/>
          </a:prstGeom>
          <a:noFill/>
        </p:spPr>
        <p:txBody>
          <a:bodyPr wrap="none" rtlCol="0">
            <a:spAutoFit/>
          </a:bodyPr>
          <a:lstStyle/>
          <a:p>
            <a:pPr>
              <a:lnSpc>
                <a:spcPct val="115000"/>
              </a:lnSpc>
            </a:pPr>
            <a:r>
              <a:rPr lang="en-US" sz="1100" dirty="0" err="1">
                <a:solidFill>
                  <a:srgbClr val="0000FF"/>
                </a:solidFill>
                <a:latin typeface="Consolas"/>
                <a:ea typeface="Calibri"/>
                <a:cs typeface="Cordia New"/>
              </a:rPr>
              <a:t>this</a:t>
            </a:r>
            <a:r>
              <a:rPr lang="en-US" sz="1100" dirty="0" err="1">
                <a:solidFill>
                  <a:srgbClr val="000000"/>
                </a:solidFill>
                <a:latin typeface="Consolas"/>
                <a:ea typeface="Calibri"/>
                <a:cs typeface="Cordia New"/>
              </a:rPr>
              <a:t>.MyDraw</a:t>
            </a:r>
            <a:r>
              <a:rPr lang="en-US" sz="1100" dirty="0">
                <a:solidFill>
                  <a:srgbClr val="000000"/>
                </a:solidFill>
                <a:latin typeface="Consolas"/>
                <a:ea typeface="Calibri"/>
                <a:cs typeface="Cordia New"/>
              </a:rPr>
              <a:t> = </a:t>
            </a:r>
            <a:r>
              <a:rPr lang="en-US" sz="1100" dirty="0">
                <a:solidFill>
                  <a:srgbClr val="0000FF"/>
                </a:solidFill>
                <a:latin typeface="Consolas"/>
                <a:ea typeface="Calibri"/>
                <a:cs typeface="Cordia New"/>
              </a:rPr>
              <a:t>function</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ctx</a:t>
            </a: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if</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ctx.GetDrawMode</a:t>
            </a:r>
            <a:r>
              <a:rPr lang="en-US" sz="1100" dirty="0">
                <a:solidFill>
                  <a:srgbClr val="000000"/>
                </a:solidFill>
                <a:latin typeface="Consolas"/>
                <a:ea typeface="Calibri"/>
                <a:cs typeface="Cordia New"/>
              </a:rPr>
              <a:t>() == </a:t>
            </a:r>
            <a:r>
              <a:rPr lang="en-US" sz="1100" dirty="0" err="1">
                <a:solidFill>
                  <a:srgbClr val="000000"/>
                </a:solidFill>
                <a:latin typeface="Consolas"/>
                <a:ea typeface="Calibri"/>
                <a:cs typeface="Cordia New"/>
              </a:rPr>
              <a:t>DrawModes.Performance</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&amp;&amp; !_</a:t>
            </a:r>
            <a:r>
              <a:rPr lang="en-US" sz="1100" dirty="0" err="1">
                <a:solidFill>
                  <a:srgbClr val="000000"/>
                </a:solidFill>
                <a:latin typeface="Consolas"/>
                <a:ea typeface="Calibri"/>
                <a:cs typeface="Cordia New"/>
              </a:rPr>
              <a:t>initialDraw</a:t>
            </a: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&amp;&amp; </a:t>
            </a:r>
            <a:r>
              <a:rPr lang="en-US" sz="1100" dirty="0">
                <a:solidFill>
                  <a:srgbClr val="0000FF"/>
                </a:solidFill>
                <a:latin typeface="Consolas"/>
                <a:ea typeface="Calibri"/>
                <a:cs typeface="Cordia New"/>
              </a:rPr>
              <a:t>new</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Rect</a:t>
            </a:r>
            <a:r>
              <a:rPr lang="en-US" sz="1100" dirty="0">
                <a:solidFill>
                  <a:srgbClr val="000000"/>
                </a:solidFill>
                <a:latin typeface="Consolas"/>
                <a:ea typeface="Calibri"/>
                <a:cs typeface="Cordia New"/>
              </a:rPr>
              <a:t>(</a:t>
            </a:r>
            <a:r>
              <a:rPr lang="en-US" sz="1100" dirty="0" err="1">
                <a:solidFill>
                  <a:srgbClr val="0000FF"/>
                </a:solidFill>
                <a:latin typeface="Consolas"/>
                <a:ea typeface="Calibri"/>
                <a:cs typeface="Cordia New"/>
              </a:rPr>
              <a:t>this</a:t>
            </a:r>
            <a:r>
              <a:rPr lang="en-US" sz="1100" dirty="0" err="1">
                <a:solidFill>
                  <a:srgbClr val="000000"/>
                </a:solidFill>
                <a:latin typeface="Consolas"/>
                <a:ea typeface="Calibri"/>
                <a:cs typeface="Cordia New"/>
              </a:rPr>
              <a:t>.GetParent</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GetDim</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InsidePts</a:t>
            </a:r>
            <a:r>
              <a:rPr lang="en-US" sz="1100" dirty="0">
                <a:solidFill>
                  <a:srgbClr val="000000"/>
                </a:solidFill>
                <a:latin typeface="Consolas"/>
                <a:ea typeface="Calibri"/>
                <a:cs typeface="Cordia New"/>
              </a:rPr>
              <a:t>(</a:t>
            </a:r>
            <a:r>
              <a:rPr lang="en-US" sz="1100" dirty="0" err="1">
                <a:solidFill>
                  <a:srgbClr val="0000FF"/>
                </a:solidFill>
                <a:latin typeface="Consolas"/>
                <a:ea typeface="Calibri"/>
                <a:cs typeface="Cordia New"/>
              </a:rPr>
              <a:t>this</a:t>
            </a:r>
            <a:r>
              <a:rPr lang="en-US" sz="1100" dirty="0" err="1">
                <a:solidFill>
                  <a:srgbClr val="000000"/>
                </a:solidFill>
                <a:latin typeface="Consolas"/>
                <a:ea typeface="Calibri"/>
                <a:cs typeface="Cordia New"/>
              </a:rPr>
              <a:t>.DG</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GetView</a:t>
            </a:r>
            <a:r>
              <a:rPr lang="en-US" sz="1100" dirty="0">
                <a:solidFill>
                  <a:srgbClr val="000000"/>
                </a:solidFill>
                <a:latin typeface="Consolas"/>
                <a:ea typeface="Calibri"/>
                <a:cs typeface="Cordia New"/>
              </a:rPr>
              <a:t>()).length &lt; 1)</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return</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initialDraw</a:t>
            </a:r>
            <a:r>
              <a:rPr lang="en-US" sz="1100" dirty="0">
                <a:solidFill>
                  <a:srgbClr val="000000"/>
                </a:solidFill>
                <a:latin typeface="Consolas"/>
                <a:ea typeface="Calibri"/>
                <a:cs typeface="Cordia New"/>
              </a:rPr>
              <a:t> = </a:t>
            </a:r>
            <a:r>
              <a:rPr lang="en-US" sz="1100" dirty="0">
                <a:solidFill>
                  <a:srgbClr val="0000FF"/>
                </a:solidFill>
                <a:latin typeface="Consolas"/>
                <a:ea typeface="Calibri"/>
                <a:cs typeface="Cordia New"/>
              </a:rPr>
              <a:t>false</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var</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pos</a:t>
            </a:r>
            <a:r>
              <a:rPr lang="en-US" sz="1100" dirty="0">
                <a:solidFill>
                  <a:srgbClr val="000000"/>
                </a:solidFill>
                <a:latin typeface="Consolas"/>
                <a:ea typeface="Calibri"/>
                <a:cs typeface="Cordia New"/>
              </a:rPr>
              <a:t> = </a:t>
            </a:r>
            <a:r>
              <a:rPr lang="en-US" sz="1100" dirty="0" err="1">
                <a:solidFill>
                  <a:srgbClr val="0000FF"/>
                </a:solidFill>
                <a:latin typeface="Consolas"/>
                <a:ea typeface="Calibri"/>
                <a:cs typeface="Cordia New"/>
              </a:rPr>
              <a:t>this</a:t>
            </a:r>
            <a:r>
              <a:rPr lang="en-US" sz="1100" dirty="0" err="1">
                <a:solidFill>
                  <a:srgbClr val="000000"/>
                </a:solidFill>
                <a:latin typeface="Consolas"/>
                <a:ea typeface="Calibri"/>
                <a:cs typeface="Cordia New"/>
              </a:rPr>
              <a:t>.GetPos</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8000"/>
                </a:solidFill>
                <a:latin typeface="Consolas"/>
                <a:ea typeface="Calibri"/>
                <a:cs typeface="Cordia New"/>
              </a:rPr>
              <a:t>// initialize the gradient used for the header row</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CellGrad</a:t>
            </a:r>
            <a:r>
              <a:rPr lang="en-US" sz="1100" dirty="0">
                <a:solidFill>
                  <a:srgbClr val="000000"/>
                </a:solidFill>
                <a:latin typeface="Consolas"/>
                <a:ea typeface="Calibri"/>
                <a:cs typeface="Cordia New"/>
              </a:rPr>
              <a:t> = </a:t>
            </a:r>
            <a:r>
              <a:rPr lang="en-US" sz="1100" dirty="0" err="1">
                <a:solidFill>
                  <a:srgbClr val="000000"/>
                </a:solidFill>
                <a:latin typeface="Consolas"/>
                <a:ea typeface="Calibri"/>
                <a:cs typeface="Cordia New"/>
              </a:rPr>
              <a:t>ctx.CreateLinearGrad</a:t>
            </a:r>
            <a:r>
              <a:rPr lang="en-US" sz="1100" dirty="0">
                <a:solidFill>
                  <a:srgbClr val="000000"/>
                </a:solidFill>
                <a:latin typeface="Consolas"/>
                <a:ea typeface="Calibri"/>
                <a:cs typeface="Cordia New"/>
              </a:rPr>
              <a:t>(</a:t>
            </a:r>
            <a:r>
              <a:rPr lang="en-US" sz="1100" dirty="0">
                <a:solidFill>
                  <a:srgbClr val="0000FF"/>
                </a:solidFill>
                <a:latin typeface="Consolas"/>
                <a:ea typeface="Calibri"/>
                <a:cs typeface="Cordia New"/>
              </a:rPr>
              <a:t>new</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LinearGrad</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pos.X</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pos.Y</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pos.X</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pos.Y</a:t>
            </a:r>
            <a:r>
              <a:rPr lang="en-US" sz="1100" dirty="0">
                <a:solidFill>
                  <a:srgbClr val="000000"/>
                </a:solidFill>
                <a:latin typeface="Consolas"/>
                <a:ea typeface="Calibri"/>
                <a:cs typeface="Cordia New"/>
              </a:rPr>
              <a:t> + _</a:t>
            </a:r>
            <a:r>
              <a:rPr lang="en-US" sz="1100" dirty="0" err="1">
                <a:solidFill>
                  <a:srgbClr val="000000"/>
                </a:solidFill>
                <a:latin typeface="Consolas"/>
                <a:ea typeface="Calibri"/>
                <a:cs typeface="Cordia New"/>
              </a:rPr>
              <a:t>RowHeight</a:t>
            </a: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new</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ColorStop</a:t>
            </a:r>
            <a:r>
              <a:rPr lang="en-US" sz="1100" dirty="0">
                <a:solidFill>
                  <a:srgbClr val="000000"/>
                </a:solidFill>
                <a:latin typeface="Consolas"/>
                <a:ea typeface="Calibri"/>
                <a:cs typeface="Cordia New"/>
              </a:rPr>
              <a:t>(0, </a:t>
            </a:r>
            <a:r>
              <a:rPr lang="en-US" sz="1100" dirty="0">
                <a:solidFill>
                  <a:srgbClr val="A31515"/>
                </a:solidFill>
                <a:latin typeface="Consolas"/>
                <a:ea typeface="Calibri"/>
                <a:cs typeface="Cordia New"/>
              </a:rPr>
              <a:t>'#</a:t>
            </a:r>
            <a:r>
              <a:rPr lang="en-US" sz="1100" dirty="0" err="1">
                <a:solidFill>
                  <a:srgbClr val="A31515"/>
                </a:solidFill>
                <a:latin typeface="Consolas"/>
                <a:ea typeface="Calibri"/>
                <a:cs typeface="Cordia New"/>
              </a:rPr>
              <a:t>ffffff</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new</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ColorStop</a:t>
            </a:r>
            <a:r>
              <a:rPr lang="en-US" sz="1100" dirty="0">
                <a:solidFill>
                  <a:srgbClr val="000000"/>
                </a:solidFill>
                <a:latin typeface="Consolas"/>
                <a:ea typeface="Calibri"/>
                <a:cs typeface="Cordia New"/>
              </a:rPr>
              <a:t>(.4, </a:t>
            </a:r>
            <a:r>
              <a:rPr lang="en-US" sz="1100" dirty="0">
                <a:solidFill>
                  <a:srgbClr val="A31515"/>
                </a:solidFill>
                <a:latin typeface="Consolas"/>
                <a:ea typeface="Calibri"/>
                <a:cs typeface="Cordia New"/>
              </a:rPr>
              <a:t>'#</a:t>
            </a:r>
            <a:r>
              <a:rPr lang="en-US" sz="1100" dirty="0" err="1">
                <a:solidFill>
                  <a:srgbClr val="A31515"/>
                </a:solidFill>
                <a:latin typeface="Consolas"/>
                <a:ea typeface="Calibri"/>
                <a:cs typeface="Cordia New"/>
              </a:rPr>
              <a:t>ffffff</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new</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ColorStop</a:t>
            </a:r>
            <a:r>
              <a:rPr lang="en-US" sz="1100" dirty="0">
                <a:solidFill>
                  <a:srgbClr val="000000"/>
                </a:solidFill>
                <a:latin typeface="Consolas"/>
                <a:ea typeface="Calibri"/>
                <a:cs typeface="Cordia New"/>
              </a:rPr>
              <a:t>(.41, </a:t>
            </a:r>
            <a:r>
              <a:rPr lang="en-US" sz="1100" dirty="0">
                <a:solidFill>
                  <a:srgbClr val="A31515"/>
                </a:solidFill>
                <a:latin typeface="Consolas"/>
                <a:ea typeface="Calibri"/>
                <a:cs typeface="Cordia New"/>
              </a:rPr>
              <a:t>'#F7F8FA'</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new</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ColorStop</a:t>
            </a:r>
            <a:r>
              <a:rPr lang="en-US" sz="1100" dirty="0">
                <a:solidFill>
                  <a:srgbClr val="000000"/>
                </a:solidFill>
                <a:latin typeface="Consolas"/>
                <a:ea typeface="Calibri"/>
                <a:cs typeface="Cordia New"/>
              </a:rPr>
              <a:t>(1, </a:t>
            </a:r>
            <a:r>
              <a:rPr lang="en-US" sz="1100" dirty="0">
                <a:solidFill>
                  <a:srgbClr val="A31515"/>
                </a:solidFill>
                <a:latin typeface="Consolas"/>
                <a:ea typeface="Calibri"/>
                <a:cs typeface="Cordia New"/>
              </a:rPr>
              <a:t>'#F1F2F4'</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8000"/>
                </a:solidFill>
                <a:latin typeface="Consolas"/>
                <a:ea typeface="Calibri"/>
                <a:cs typeface="Cordia New"/>
              </a:rPr>
              <a:t>// initialize the column styles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if</a:t>
            </a: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ColStyles</a:t>
            </a:r>
            <a:r>
              <a:rPr lang="en-US" sz="1100" dirty="0">
                <a:solidFill>
                  <a:srgbClr val="000000"/>
                </a:solidFill>
                <a:latin typeface="Consolas"/>
                <a:ea typeface="Calibri"/>
                <a:cs typeface="Cordia New"/>
              </a:rPr>
              <a:t> == </a:t>
            </a:r>
            <a:r>
              <a:rPr lang="en-US" sz="1100" dirty="0">
                <a:solidFill>
                  <a:srgbClr val="0000FF"/>
                </a:solidFill>
                <a:latin typeface="Consolas"/>
                <a:ea typeface="Calibri"/>
                <a:cs typeface="Cordia New"/>
              </a:rPr>
              <a:t>null</a:t>
            </a: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ColStyles</a:t>
            </a:r>
            <a:r>
              <a:rPr lang="en-US" sz="1100" dirty="0">
                <a:solidFill>
                  <a:srgbClr val="000000"/>
                </a:solidFill>
                <a:latin typeface="Consolas"/>
                <a:ea typeface="Calibri"/>
                <a:cs typeface="Cordia New"/>
              </a:rPr>
              <a:t> =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 Width: 24, Name: </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GetValue</a:t>
            </a: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function</a:t>
            </a:r>
            <a:r>
              <a:rPr lang="en-US" sz="1100" dirty="0">
                <a:solidFill>
                  <a:srgbClr val="000000"/>
                </a:solidFill>
                <a:latin typeface="Consolas"/>
                <a:ea typeface="Calibri"/>
                <a:cs typeface="Cordia New"/>
              </a:rPr>
              <a:t>(col) { </a:t>
            </a:r>
            <a:r>
              <a:rPr lang="en-US" sz="1100" dirty="0">
                <a:solidFill>
                  <a:srgbClr val="0000FF"/>
                </a:solidFill>
                <a:latin typeface="Consolas"/>
                <a:ea typeface="Calibri"/>
                <a:cs typeface="Cordia New"/>
              </a:rPr>
              <a:t>return</a:t>
            </a:r>
            <a:r>
              <a:rPr lang="en-US" sz="1100" dirty="0">
                <a:solidFill>
                  <a:srgbClr val="000000"/>
                </a:solidFill>
                <a:latin typeface="Consolas"/>
                <a:ea typeface="Calibri"/>
                <a:cs typeface="Cordia New"/>
              </a:rPr>
              <a:t> </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 }, </a:t>
            </a:r>
            <a:r>
              <a:rPr lang="en-US" sz="1100" dirty="0" err="1">
                <a:solidFill>
                  <a:srgbClr val="000000"/>
                </a:solidFill>
                <a:latin typeface="Consolas"/>
                <a:ea typeface="Calibri"/>
                <a:cs typeface="Cordia New"/>
              </a:rPr>
              <a:t>SetValue</a:t>
            </a: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function</a:t>
            </a:r>
            <a:r>
              <a:rPr lang="en-US" sz="1100" dirty="0">
                <a:solidFill>
                  <a:srgbClr val="000000"/>
                </a:solidFill>
                <a:latin typeface="Consolas"/>
                <a:ea typeface="Calibri"/>
                <a:cs typeface="Cordia New"/>
              </a:rPr>
              <a:t>(col, </a:t>
            </a:r>
            <a:r>
              <a:rPr lang="en-US" sz="1100" dirty="0" err="1">
                <a:solidFill>
                  <a:srgbClr val="000000"/>
                </a:solidFill>
                <a:latin typeface="Consolas"/>
                <a:ea typeface="Calibri"/>
                <a:cs typeface="Cordia New"/>
              </a:rPr>
              <a:t>val</a:t>
            </a:r>
            <a:r>
              <a:rPr lang="en-US" sz="1100" dirty="0">
                <a:solidFill>
                  <a:srgbClr val="000000"/>
                </a:solidFill>
                <a:latin typeface="Consolas"/>
                <a:ea typeface="Calibri"/>
                <a:cs typeface="Cordia New"/>
              </a:rPr>
              <a:t>) {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BG: </a:t>
            </a:r>
            <a:r>
              <a:rPr lang="en-US" sz="1100" dirty="0">
                <a:solidFill>
                  <a:srgbClr val="A31515"/>
                </a:solidFill>
                <a:latin typeface="Consolas"/>
                <a:ea typeface="Calibri"/>
                <a:cs typeface="Cordia New"/>
              </a:rPr>
              <a:t>'#F1F2F4'</a:t>
            </a:r>
            <a:r>
              <a:rPr lang="en-US" sz="1100" dirty="0">
                <a:solidFill>
                  <a:srgbClr val="000000"/>
                </a:solidFill>
                <a:latin typeface="Consolas"/>
                <a:ea typeface="Calibri"/>
                <a:cs typeface="Cordia New"/>
              </a:rPr>
              <a:t>, Align: </a:t>
            </a:r>
            <a:r>
              <a:rPr lang="en-US" sz="1100" dirty="0" err="1">
                <a:solidFill>
                  <a:srgbClr val="000000"/>
                </a:solidFill>
                <a:latin typeface="Consolas"/>
                <a:ea typeface="Calibri"/>
                <a:cs typeface="Cordia New"/>
              </a:rPr>
              <a:t>TextAligns.Center</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 Width: 160, Name: </a:t>
            </a:r>
            <a:r>
              <a:rPr lang="en-US" sz="1100" dirty="0">
                <a:solidFill>
                  <a:srgbClr val="A31515"/>
                </a:solidFill>
                <a:latin typeface="Consolas"/>
                <a:ea typeface="Calibri"/>
                <a:cs typeface="Cordia New"/>
              </a:rPr>
              <a:t>'Name'</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GetValue</a:t>
            </a: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function</a:t>
            </a:r>
            <a:r>
              <a:rPr lang="en-US" sz="1100" dirty="0">
                <a:solidFill>
                  <a:srgbClr val="000000"/>
                </a:solidFill>
                <a:latin typeface="Consolas"/>
                <a:ea typeface="Calibri"/>
                <a:cs typeface="Cordia New"/>
              </a:rPr>
              <a:t>(col) { </a:t>
            </a:r>
            <a:r>
              <a:rPr lang="en-US" sz="1100" dirty="0">
                <a:solidFill>
                  <a:srgbClr val="0000FF"/>
                </a:solidFill>
                <a:latin typeface="Consolas"/>
                <a:ea typeface="Calibri"/>
                <a:cs typeface="Cordia New"/>
              </a:rPr>
              <a:t>return</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col.Name</a:t>
            </a:r>
            <a:r>
              <a:rPr lang="en-US" sz="1100" dirty="0">
                <a:solidFill>
                  <a:srgbClr val="000000"/>
                </a:solidFill>
                <a:latin typeface="Consolas"/>
                <a:ea typeface="Calibri"/>
                <a:cs typeface="Cordia New"/>
              </a:rPr>
              <a:t>; }, </a:t>
            </a:r>
            <a:r>
              <a:rPr lang="en-US" sz="1100" dirty="0" err="1">
                <a:solidFill>
                  <a:srgbClr val="000000"/>
                </a:solidFill>
                <a:latin typeface="Consolas"/>
                <a:ea typeface="Calibri"/>
                <a:cs typeface="Cordia New"/>
              </a:rPr>
              <a:t>SetValue</a:t>
            </a: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function</a:t>
            </a:r>
            <a:r>
              <a:rPr lang="en-US" sz="1100" dirty="0">
                <a:solidFill>
                  <a:srgbClr val="000000"/>
                </a:solidFill>
                <a:latin typeface="Consolas"/>
                <a:ea typeface="Calibri"/>
                <a:cs typeface="Cordia New"/>
              </a:rPr>
              <a:t>(col, </a:t>
            </a:r>
            <a:r>
              <a:rPr lang="en-US" sz="1100" dirty="0" err="1">
                <a:solidFill>
                  <a:srgbClr val="000000"/>
                </a:solidFill>
                <a:latin typeface="Consolas"/>
                <a:ea typeface="Calibri"/>
                <a:cs typeface="Cordia New"/>
              </a:rPr>
              <a:t>val</a:t>
            </a:r>
            <a:r>
              <a:rPr lang="en-US" sz="1100" dirty="0">
                <a:solidFill>
                  <a:srgbClr val="000000"/>
                </a:solidFill>
                <a:latin typeface="Consolas"/>
                <a:ea typeface="Calibri"/>
                <a:cs typeface="Cordia New"/>
              </a:rPr>
              <a:t>) { </a:t>
            </a:r>
            <a:r>
              <a:rPr lang="en-US" sz="1100" dirty="0" err="1">
                <a:solidFill>
                  <a:srgbClr val="000000"/>
                </a:solidFill>
                <a:latin typeface="Consolas"/>
                <a:ea typeface="Calibri"/>
                <a:cs typeface="Cordia New"/>
              </a:rPr>
              <a:t>col.Name</a:t>
            </a:r>
            <a:r>
              <a:rPr lang="en-US" sz="1100" dirty="0">
                <a:solidFill>
                  <a:srgbClr val="000000"/>
                </a:solidFill>
                <a:latin typeface="Consolas"/>
                <a:ea typeface="Calibri"/>
                <a:cs typeface="Cordia New"/>
              </a:rPr>
              <a:t> = </a:t>
            </a:r>
            <a:r>
              <a:rPr lang="en-US" sz="1100" dirty="0" err="1">
                <a:solidFill>
                  <a:srgbClr val="000000"/>
                </a:solidFill>
                <a:latin typeface="Consolas"/>
                <a:ea typeface="Calibri"/>
                <a:cs typeface="Cordia New"/>
              </a:rPr>
              <a:t>val</a:t>
            </a: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BG: </a:t>
            </a:r>
            <a:r>
              <a:rPr lang="en-US" sz="1100" dirty="0">
                <a:solidFill>
                  <a:srgbClr val="A31515"/>
                </a:solidFill>
                <a:latin typeface="Consolas"/>
                <a:ea typeface="Calibri"/>
                <a:cs typeface="Cordia New"/>
              </a:rPr>
              <a:t>'#</a:t>
            </a:r>
            <a:r>
              <a:rPr lang="en-US" sz="1100" dirty="0" err="1">
                <a:solidFill>
                  <a:srgbClr val="A31515"/>
                </a:solidFill>
                <a:latin typeface="Consolas"/>
                <a:ea typeface="Calibri"/>
                <a:cs typeface="Cordia New"/>
              </a:rPr>
              <a:t>ffffff</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 Align: </a:t>
            </a:r>
            <a:r>
              <a:rPr lang="en-US" sz="1100" dirty="0" err="1">
                <a:solidFill>
                  <a:srgbClr val="000000"/>
                </a:solidFill>
                <a:latin typeface="Consolas"/>
                <a:ea typeface="Calibri"/>
                <a:cs typeface="Cordia New"/>
              </a:rPr>
              <a:t>TextAligns.Left</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EditType</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EditTypes.Text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 Width: 80, Name: </a:t>
            </a:r>
            <a:r>
              <a:rPr lang="en-US" sz="1100" dirty="0">
                <a:solidFill>
                  <a:srgbClr val="A31515"/>
                </a:solidFill>
                <a:latin typeface="Consolas"/>
                <a:ea typeface="Calibri"/>
                <a:cs typeface="Cordia New"/>
              </a:rPr>
              <a:t>'Type'</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GetValue</a:t>
            </a: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function</a:t>
            </a:r>
            <a:r>
              <a:rPr lang="en-US" sz="1100" dirty="0">
                <a:solidFill>
                  <a:srgbClr val="000000"/>
                </a:solidFill>
                <a:latin typeface="Consolas"/>
                <a:ea typeface="Calibri"/>
                <a:cs typeface="Cordia New"/>
              </a:rPr>
              <a:t>(col) { </a:t>
            </a:r>
            <a:r>
              <a:rPr lang="en-US" sz="1100" dirty="0">
                <a:solidFill>
                  <a:srgbClr val="0000FF"/>
                </a:solidFill>
                <a:latin typeface="Consolas"/>
                <a:ea typeface="Calibri"/>
                <a:cs typeface="Cordia New"/>
              </a:rPr>
              <a:t>return</a:t>
            </a: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DataTypes.GetDataTypeName</a:t>
            </a:r>
            <a:r>
              <a:rPr lang="en-US" sz="1100" dirty="0">
                <a:solidFill>
                  <a:srgbClr val="000000"/>
                </a:solidFill>
                <a:latin typeface="Consolas"/>
                <a:ea typeface="Calibri"/>
                <a:cs typeface="Cordia New"/>
              </a:rPr>
              <a:t>(col); }, </a:t>
            </a:r>
            <a:r>
              <a:rPr lang="en-US" sz="1100" dirty="0" err="1">
                <a:solidFill>
                  <a:srgbClr val="000000"/>
                </a:solidFill>
                <a:latin typeface="Consolas"/>
                <a:ea typeface="Calibri"/>
                <a:cs typeface="Cordia New"/>
              </a:rPr>
              <a:t>SetValue</a:t>
            </a: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function</a:t>
            </a:r>
            <a:r>
              <a:rPr lang="en-US" sz="1100" dirty="0">
                <a:solidFill>
                  <a:srgbClr val="000000"/>
                </a:solidFill>
                <a:latin typeface="Consolas"/>
                <a:ea typeface="Calibri"/>
                <a:cs typeface="Cordia New"/>
              </a:rPr>
              <a:t>(col, </a:t>
            </a:r>
            <a:r>
              <a:rPr lang="en-US" sz="1100" dirty="0" err="1">
                <a:solidFill>
                  <a:srgbClr val="000000"/>
                </a:solidFill>
                <a:latin typeface="Consolas"/>
                <a:ea typeface="Calibri"/>
                <a:cs typeface="Cordia New"/>
              </a:rPr>
              <a:t>val</a:t>
            </a:r>
            <a:r>
              <a:rPr lang="en-US" sz="1100" dirty="0">
                <a:solidFill>
                  <a:srgbClr val="000000"/>
                </a:solidFill>
                <a:latin typeface="Consolas"/>
                <a:ea typeface="Calibri"/>
                <a:cs typeface="Cordia New"/>
              </a:rPr>
              <a:t>) { </a:t>
            </a:r>
            <a:r>
              <a:rPr lang="en-US" sz="1100" dirty="0">
                <a:solidFill>
                  <a:srgbClr val="0000FF"/>
                </a:solidFill>
                <a:latin typeface="Consolas"/>
                <a:ea typeface="Calibri"/>
                <a:cs typeface="Cordia New"/>
              </a:rPr>
              <a:t>if</a:t>
            </a: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DataTypes.ValidateDataTypeName</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val</a:t>
            </a:r>
            <a:r>
              <a:rPr lang="en-US" sz="1100" dirty="0">
                <a:solidFill>
                  <a:srgbClr val="000000"/>
                </a:solidFill>
                <a:latin typeface="Consolas"/>
                <a:ea typeface="Calibri"/>
                <a:cs typeface="Cordia New"/>
              </a:rPr>
              <a:t>)) { _</a:t>
            </a:r>
            <a:r>
              <a:rPr lang="en-US" sz="1100" dirty="0" err="1">
                <a:solidFill>
                  <a:srgbClr val="000000"/>
                </a:solidFill>
                <a:latin typeface="Consolas"/>
                <a:ea typeface="Calibri"/>
                <a:cs typeface="Cordia New"/>
              </a:rPr>
              <a:t>DataTypes.SetColumnSettings</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val</a:t>
            </a:r>
            <a:r>
              <a:rPr lang="en-US" sz="1100" dirty="0">
                <a:solidFill>
                  <a:srgbClr val="000000"/>
                </a:solidFill>
                <a:latin typeface="Consolas"/>
                <a:ea typeface="Calibri"/>
                <a:cs typeface="Cordia New"/>
              </a:rPr>
              <a:t>, col); }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BG: </a:t>
            </a:r>
            <a:r>
              <a:rPr lang="en-US" sz="1100" dirty="0">
                <a:solidFill>
                  <a:srgbClr val="A31515"/>
                </a:solidFill>
                <a:latin typeface="Consolas"/>
                <a:ea typeface="Calibri"/>
                <a:cs typeface="Cordia New"/>
              </a:rPr>
              <a:t>'#</a:t>
            </a:r>
            <a:r>
              <a:rPr lang="en-US" sz="1100" dirty="0" err="1">
                <a:solidFill>
                  <a:srgbClr val="A31515"/>
                </a:solidFill>
                <a:latin typeface="Consolas"/>
                <a:ea typeface="Calibri"/>
                <a:cs typeface="Cordia New"/>
              </a:rPr>
              <a:t>ffffff</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 Align: </a:t>
            </a:r>
            <a:r>
              <a:rPr lang="en-US" sz="1100" dirty="0" err="1">
                <a:solidFill>
                  <a:srgbClr val="000000"/>
                </a:solidFill>
                <a:latin typeface="Consolas"/>
                <a:ea typeface="Calibri"/>
                <a:cs typeface="Cordia New"/>
              </a:rPr>
              <a:t>TextAligns.Left</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EditType</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EditTypes.Text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 Width: 52, Name: </a:t>
            </a:r>
            <a:r>
              <a:rPr lang="en-US" sz="1100" dirty="0">
                <a:solidFill>
                  <a:srgbClr val="A31515"/>
                </a:solidFill>
                <a:latin typeface="Consolas"/>
                <a:ea typeface="Calibri"/>
                <a:cs typeface="Cordia New"/>
              </a:rPr>
              <a:t>'</a:t>
            </a:r>
            <a:r>
              <a:rPr lang="en-US" sz="1100" dirty="0" err="1">
                <a:solidFill>
                  <a:srgbClr val="A31515"/>
                </a:solidFill>
                <a:latin typeface="Consolas"/>
                <a:ea typeface="Calibri"/>
                <a:cs typeface="Cordia New"/>
              </a:rPr>
              <a:t>Nullable</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GetValue</a:t>
            </a: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function</a:t>
            </a:r>
            <a:r>
              <a:rPr lang="en-US" sz="1100" dirty="0">
                <a:solidFill>
                  <a:srgbClr val="000000"/>
                </a:solidFill>
                <a:latin typeface="Consolas"/>
                <a:ea typeface="Calibri"/>
                <a:cs typeface="Cordia New"/>
              </a:rPr>
              <a:t>(col) { </a:t>
            </a:r>
            <a:r>
              <a:rPr lang="en-US" sz="1100" dirty="0">
                <a:solidFill>
                  <a:srgbClr val="0000FF"/>
                </a:solidFill>
                <a:latin typeface="Consolas"/>
                <a:ea typeface="Calibri"/>
                <a:cs typeface="Cordia New"/>
              </a:rPr>
              <a:t>return</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col.Nullable</a:t>
            </a:r>
            <a:r>
              <a:rPr lang="en-US" sz="1100" dirty="0">
                <a:solidFill>
                  <a:srgbClr val="000000"/>
                </a:solidFill>
                <a:latin typeface="Consolas"/>
                <a:ea typeface="Calibri"/>
                <a:cs typeface="Cordia New"/>
              </a:rPr>
              <a:t> ? </a:t>
            </a:r>
            <a:r>
              <a:rPr lang="en-US" sz="1100" dirty="0">
                <a:solidFill>
                  <a:srgbClr val="A31515"/>
                </a:solidFill>
                <a:latin typeface="Consolas"/>
                <a:ea typeface="Calibri"/>
                <a:cs typeface="Cordia New"/>
              </a:rPr>
              <a:t>'Yes'</a:t>
            </a:r>
            <a:r>
              <a:rPr lang="en-US" sz="1100" dirty="0">
                <a:solidFill>
                  <a:srgbClr val="000000"/>
                </a:solidFill>
                <a:latin typeface="Consolas"/>
                <a:ea typeface="Calibri"/>
                <a:cs typeface="Cordia New"/>
              </a:rPr>
              <a:t> : </a:t>
            </a:r>
            <a:r>
              <a:rPr lang="en-US" sz="1100" dirty="0">
                <a:solidFill>
                  <a:srgbClr val="A31515"/>
                </a:solidFill>
                <a:latin typeface="Consolas"/>
                <a:ea typeface="Calibri"/>
                <a:cs typeface="Cordia New"/>
              </a:rPr>
              <a:t>'No'</a:t>
            </a:r>
            <a:r>
              <a:rPr lang="en-US" sz="1100" dirty="0">
                <a:solidFill>
                  <a:srgbClr val="000000"/>
                </a:solidFill>
                <a:latin typeface="Consolas"/>
                <a:ea typeface="Calibri"/>
                <a:cs typeface="Cordia New"/>
              </a:rPr>
              <a:t>; }, </a:t>
            </a:r>
            <a:r>
              <a:rPr lang="en-US" sz="1100" dirty="0" err="1">
                <a:solidFill>
                  <a:srgbClr val="000000"/>
                </a:solidFill>
                <a:latin typeface="Consolas"/>
                <a:ea typeface="Calibri"/>
                <a:cs typeface="Cordia New"/>
              </a:rPr>
              <a:t>SetValue</a:t>
            </a: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function</a:t>
            </a:r>
            <a:r>
              <a:rPr lang="en-US" sz="1100" dirty="0">
                <a:solidFill>
                  <a:srgbClr val="000000"/>
                </a:solidFill>
                <a:latin typeface="Consolas"/>
                <a:ea typeface="Calibri"/>
                <a:cs typeface="Cordia New"/>
              </a:rPr>
              <a:t>(col, </a:t>
            </a:r>
            <a:r>
              <a:rPr lang="en-US" sz="1100" dirty="0" err="1">
                <a:solidFill>
                  <a:srgbClr val="000000"/>
                </a:solidFill>
                <a:latin typeface="Consolas"/>
                <a:ea typeface="Calibri"/>
                <a:cs typeface="Cordia New"/>
              </a:rPr>
              <a:t>val</a:t>
            </a:r>
            <a:r>
              <a:rPr lang="en-US" sz="1100" dirty="0">
                <a:solidFill>
                  <a:srgbClr val="000000"/>
                </a:solidFill>
                <a:latin typeface="Consolas"/>
                <a:ea typeface="Calibri"/>
                <a:cs typeface="Cordia New"/>
              </a:rPr>
              <a:t>) {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BG: </a:t>
            </a:r>
            <a:r>
              <a:rPr lang="en-US" sz="1100" dirty="0">
                <a:solidFill>
                  <a:srgbClr val="A31515"/>
                </a:solidFill>
                <a:latin typeface="Consolas"/>
                <a:ea typeface="Calibri"/>
                <a:cs typeface="Cordia New"/>
              </a:rPr>
              <a:t>'#</a:t>
            </a:r>
            <a:r>
              <a:rPr lang="en-US" sz="1100" dirty="0" err="1">
                <a:solidFill>
                  <a:srgbClr val="A31515"/>
                </a:solidFill>
                <a:latin typeface="Consolas"/>
                <a:ea typeface="Calibri"/>
                <a:cs typeface="Cordia New"/>
              </a:rPr>
              <a:t>ffffff</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 Align: </a:t>
            </a:r>
            <a:r>
              <a:rPr lang="en-US" sz="1100" dirty="0" err="1">
                <a:solidFill>
                  <a:srgbClr val="000000"/>
                </a:solidFill>
                <a:latin typeface="Consolas"/>
                <a:ea typeface="Calibri"/>
                <a:cs typeface="Cordia New"/>
              </a:rPr>
              <a:t>TextAligns.Center</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EditType</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EditTypes.Toggle</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var</a:t>
            </a:r>
            <a:r>
              <a:rPr lang="en-US" sz="1100" dirty="0">
                <a:solidFill>
                  <a:srgbClr val="000000"/>
                </a:solidFill>
                <a:latin typeface="Consolas"/>
                <a:ea typeface="Calibri"/>
                <a:cs typeface="Cordia New"/>
              </a:rPr>
              <a:t> dim = </a:t>
            </a:r>
            <a:r>
              <a:rPr lang="en-US" sz="1100" dirty="0">
                <a:solidFill>
                  <a:srgbClr val="0000FF"/>
                </a:solidFill>
                <a:latin typeface="Consolas"/>
                <a:ea typeface="Calibri"/>
                <a:cs typeface="Cordia New"/>
              </a:rPr>
              <a:t>new</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Rect</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pos.X</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pos.Y</a:t>
            </a: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this</a:t>
            </a:r>
            <a:r>
              <a:rPr lang="en-US" sz="1100" dirty="0" err="1">
                <a:solidFill>
                  <a:srgbClr val="000000"/>
                </a:solidFill>
                <a:latin typeface="Consolas"/>
                <a:ea typeface="Calibri"/>
                <a:cs typeface="Cordia New"/>
              </a:rPr>
              <a:t>.GetW</a:t>
            </a: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this</a:t>
            </a:r>
            <a:r>
              <a:rPr lang="en-US" sz="1100" dirty="0" err="1">
                <a:solidFill>
                  <a:srgbClr val="000000"/>
                </a:solidFill>
                <a:latin typeface="Consolas"/>
                <a:ea typeface="Calibri"/>
                <a:cs typeface="Cordia New"/>
              </a:rPr>
              <a:t>.GetH</a:t>
            </a:r>
            <a:r>
              <a:rPr lang="en-US" sz="1100" dirty="0">
                <a:solidFill>
                  <a:srgbClr val="000000"/>
                </a:solidFill>
                <a:latin typeface="Consolas"/>
                <a:ea typeface="Calibri"/>
                <a:cs typeface="Cordia New"/>
              </a:rPr>
              <a:t>() - .5)</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ctx.FillRect</a:t>
            </a:r>
            <a:r>
              <a:rPr lang="en-US" sz="1100" dirty="0">
                <a:solidFill>
                  <a:srgbClr val="000000"/>
                </a:solidFill>
                <a:latin typeface="Consolas"/>
                <a:ea typeface="Calibri"/>
                <a:cs typeface="Cordia New"/>
              </a:rPr>
              <a:t>(dim, </a:t>
            </a:r>
            <a:r>
              <a:rPr lang="en-US" sz="1100" dirty="0">
                <a:solidFill>
                  <a:srgbClr val="A31515"/>
                </a:solidFill>
                <a:latin typeface="Consolas"/>
                <a:ea typeface="Calibri"/>
                <a:cs typeface="Cordia New"/>
              </a:rPr>
              <a:t>'#</a:t>
            </a:r>
            <a:r>
              <a:rPr lang="en-US" sz="1100" dirty="0" err="1">
                <a:solidFill>
                  <a:srgbClr val="A31515"/>
                </a:solidFill>
                <a:latin typeface="Consolas"/>
                <a:ea typeface="Calibri"/>
                <a:cs typeface="Cordia New"/>
              </a:rPr>
              <a:t>ffffff</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ctx.DrawRect</a:t>
            </a:r>
            <a:r>
              <a:rPr lang="en-US" sz="1100" dirty="0">
                <a:solidFill>
                  <a:srgbClr val="000000"/>
                </a:solidFill>
                <a:latin typeface="Consolas"/>
                <a:ea typeface="Calibri"/>
                <a:cs typeface="Cordia New"/>
              </a:rPr>
              <a:t>(dim, </a:t>
            </a:r>
            <a:r>
              <a:rPr lang="en-US" sz="1100" dirty="0">
                <a:solidFill>
                  <a:srgbClr val="0000FF"/>
                </a:solidFill>
                <a:latin typeface="Consolas"/>
                <a:ea typeface="Calibri"/>
                <a:cs typeface="Cordia New"/>
              </a:rPr>
              <a:t>new</a:t>
            </a:r>
            <a:r>
              <a:rPr lang="en-US" sz="1100" dirty="0">
                <a:solidFill>
                  <a:srgbClr val="000000"/>
                </a:solidFill>
                <a:latin typeface="Consolas"/>
                <a:ea typeface="Calibri"/>
                <a:cs typeface="Cordia New"/>
              </a:rPr>
              <a:t> Pen(</a:t>
            </a:r>
            <a:r>
              <a:rPr lang="en-US" sz="1100" dirty="0">
                <a:solidFill>
                  <a:srgbClr val="A31515"/>
                </a:solidFill>
                <a:latin typeface="Consolas"/>
                <a:ea typeface="Calibri"/>
                <a:cs typeface="Cordia New"/>
              </a:rPr>
              <a:t>'#000000'</a:t>
            </a:r>
            <a:r>
              <a:rPr lang="en-US" sz="1100" dirty="0">
                <a:solidFill>
                  <a:srgbClr val="000000"/>
                </a:solidFill>
                <a:latin typeface="Consolas"/>
                <a:ea typeface="Calibri"/>
                <a:cs typeface="Cordia New"/>
              </a:rPr>
              <a:t>, .5));</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var</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rowY</a:t>
            </a:r>
            <a:r>
              <a:rPr lang="en-US" sz="1100" dirty="0">
                <a:solidFill>
                  <a:srgbClr val="000000"/>
                </a:solidFill>
                <a:latin typeface="Consolas"/>
                <a:ea typeface="Calibri"/>
                <a:cs typeface="Cordia New"/>
              </a:rPr>
              <a:t> = </a:t>
            </a:r>
            <a:r>
              <a:rPr lang="en-US" sz="1100" dirty="0" err="1">
                <a:solidFill>
                  <a:srgbClr val="000000"/>
                </a:solidFill>
                <a:latin typeface="Consolas"/>
                <a:ea typeface="Calibri"/>
                <a:cs typeface="Cordia New"/>
              </a:rPr>
              <a:t>pos.Y</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DrawHeader</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ctx</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pos.X</a:t>
            </a:r>
            <a:r>
              <a:rPr lang="en-US" sz="1100" dirty="0">
                <a:solidFill>
                  <a:srgbClr val="000000"/>
                </a:solidFill>
                <a:latin typeface="Consolas"/>
                <a:ea typeface="Calibri"/>
                <a:cs typeface="Cordia New"/>
              </a:rPr>
              <a:t> + .5, </a:t>
            </a:r>
            <a:r>
              <a:rPr lang="en-US" sz="1100" dirty="0" err="1">
                <a:solidFill>
                  <a:srgbClr val="000000"/>
                </a:solidFill>
                <a:latin typeface="Consolas"/>
                <a:ea typeface="Calibri"/>
                <a:cs typeface="Cordia New"/>
              </a:rPr>
              <a:t>rowY</a:t>
            </a:r>
            <a:r>
              <a:rPr lang="en-US" sz="1100" dirty="0">
                <a:solidFill>
                  <a:srgbClr val="000000"/>
                </a:solidFill>
                <a:latin typeface="Consolas"/>
                <a:ea typeface="Calibri"/>
                <a:cs typeface="Cordia New"/>
              </a:rPr>
              <a:t> + .5);</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rowY</a:t>
            </a:r>
            <a:r>
              <a:rPr lang="en-US" sz="1100" dirty="0">
                <a:solidFill>
                  <a:srgbClr val="000000"/>
                </a:solidFill>
                <a:latin typeface="Consolas"/>
                <a:ea typeface="Calibri"/>
                <a:cs typeface="Cordia New"/>
              </a:rPr>
              <a:t> += _</a:t>
            </a:r>
            <a:r>
              <a:rPr lang="en-US" sz="1100" dirty="0" err="1">
                <a:solidFill>
                  <a:srgbClr val="000000"/>
                </a:solidFill>
                <a:latin typeface="Consolas"/>
                <a:ea typeface="Calibri"/>
                <a:cs typeface="Cordia New"/>
              </a:rPr>
              <a:t>RowHeight</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var</a:t>
            </a:r>
            <a:r>
              <a:rPr lang="en-US" sz="1100" dirty="0">
                <a:solidFill>
                  <a:srgbClr val="000000"/>
                </a:solidFill>
                <a:latin typeface="Consolas"/>
                <a:ea typeface="Calibri"/>
                <a:cs typeface="Cordia New"/>
              </a:rPr>
              <a:t> cols = _Columns();</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for</a:t>
            </a: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var</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i</a:t>
            </a:r>
            <a:r>
              <a:rPr lang="en-US" sz="1100" dirty="0">
                <a:solidFill>
                  <a:srgbClr val="000000"/>
                </a:solidFill>
                <a:latin typeface="Consolas"/>
                <a:ea typeface="Calibri"/>
                <a:cs typeface="Cordia New"/>
              </a:rPr>
              <a:t> = 0; </a:t>
            </a:r>
            <a:r>
              <a:rPr lang="en-US" sz="1100" dirty="0" err="1">
                <a:solidFill>
                  <a:srgbClr val="000000"/>
                </a:solidFill>
                <a:latin typeface="Consolas"/>
                <a:ea typeface="Calibri"/>
                <a:cs typeface="Cordia New"/>
              </a:rPr>
              <a:t>i</a:t>
            </a:r>
            <a:r>
              <a:rPr lang="en-US" sz="1100" dirty="0">
                <a:solidFill>
                  <a:srgbClr val="000000"/>
                </a:solidFill>
                <a:latin typeface="Consolas"/>
                <a:ea typeface="Calibri"/>
                <a:cs typeface="Cordia New"/>
              </a:rPr>
              <a:t> &lt; </a:t>
            </a:r>
            <a:r>
              <a:rPr lang="en-US" sz="1100" dirty="0" err="1">
                <a:solidFill>
                  <a:srgbClr val="000000"/>
                </a:solidFill>
                <a:latin typeface="Consolas"/>
                <a:ea typeface="Calibri"/>
                <a:cs typeface="Cordia New"/>
              </a:rPr>
              <a:t>cols.length</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i</a:t>
            </a: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var</a:t>
            </a:r>
            <a:r>
              <a:rPr lang="en-US" sz="1100" dirty="0">
                <a:solidFill>
                  <a:srgbClr val="000000"/>
                </a:solidFill>
                <a:latin typeface="Consolas"/>
                <a:ea typeface="Calibri"/>
                <a:cs typeface="Cordia New"/>
              </a:rPr>
              <a:t> col = cols[</a:t>
            </a:r>
            <a:r>
              <a:rPr lang="en-US" sz="1100" dirty="0" err="1">
                <a:solidFill>
                  <a:srgbClr val="000000"/>
                </a:solidFill>
                <a:latin typeface="Consolas"/>
                <a:ea typeface="Calibri"/>
                <a:cs typeface="Cordia New"/>
              </a:rPr>
              <a:t>i</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var</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columnText</a:t>
            </a:r>
            <a:r>
              <a:rPr lang="en-US" sz="1100" dirty="0">
                <a:solidFill>
                  <a:srgbClr val="000000"/>
                </a:solidFill>
                <a:latin typeface="Consolas"/>
                <a:ea typeface="Calibri"/>
                <a:cs typeface="Cordia New"/>
              </a:rPr>
              <a:t> =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for</a:t>
            </a:r>
            <a:r>
              <a:rPr lang="en-US" sz="1100" dirty="0">
                <a:solidFill>
                  <a:srgbClr val="000000"/>
                </a:solidFill>
                <a:latin typeface="Consolas"/>
                <a:ea typeface="Calibri"/>
                <a:cs typeface="Cordia New"/>
              </a:rPr>
              <a:t> (</a:t>
            </a:r>
            <a:r>
              <a:rPr lang="en-US" sz="1100" dirty="0" err="1">
                <a:solidFill>
                  <a:srgbClr val="0000FF"/>
                </a:solidFill>
                <a:latin typeface="Consolas"/>
                <a:ea typeface="Calibri"/>
                <a:cs typeface="Cordia New"/>
              </a:rPr>
              <a:t>var</a:t>
            </a:r>
            <a:r>
              <a:rPr lang="en-US" sz="1100" dirty="0">
                <a:solidFill>
                  <a:srgbClr val="000000"/>
                </a:solidFill>
                <a:latin typeface="Consolas"/>
                <a:ea typeface="Calibri"/>
                <a:cs typeface="Cordia New"/>
              </a:rPr>
              <a:t> ii = 0; ii &lt; _</a:t>
            </a:r>
            <a:r>
              <a:rPr lang="en-US" sz="1100" dirty="0" err="1">
                <a:solidFill>
                  <a:srgbClr val="000000"/>
                </a:solidFill>
                <a:latin typeface="Consolas"/>
                <a:ea typeface="Calibri"/>
                <a:cs typeface="Cordia New"/>
              </a:rPr>
              <a:t>ColStyles.length</a:t>
            </a:r>
            <a:r>
              <a:rPr lang="en-US" sz="1100" dirty="0">
                <a:solidFill>
                  <a:srgbClr val="000000"/>
                </a:solidFill>
                <a:latin typeface="Consolas"/>
                <a:ea typeface="Calibri"/>
                <a:cs typeface="Cordia New"/>
              </a:rPr>
              <a:t>; ii++)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if</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i</a:t>
            </a:r>
            <a:r>
              <a:rPr lang="en-US" sz="1100" dirty="0">
                <a:solidFill>
                  <a:srgbClr val="000000"/>
                </a:solidFill>
                <a:latin typeface="Consolas"/>
                <a:ea typeface="Calibri"/>
                <a:cs typeface="Cordia New"/>
              </a:rPr>
              <a:t> == _</a:t>
            </a:r>
            <a:r>
              <a:rPr lang="en-US" sz="1100" dirty="0" err="1">
                <a:solidFill>
                  <a:srgbClr val="000000"/>
                </a:solidFill>
                <a:latin typeface="Consolas"/>
                <a:ea typeface="Calibri"/>
                <a:cs typeface="Cordia New"/>
              </a:rPr>
              <a:t>EditIndex.Row</a:t>
            </a:r>
            <a:r>
              <a:rPr lang="en-US" sz="1100" dirty="0">
                <a:solidFill>
                  <a:srgbClr val="000000"/>
                </a:solidFill>
                <a:latin typeface="Consolas"/>
                <a:ea typeface="Calibri"/>
                <a:cs typeface="Cordia New"/>
              </a:rPr>
              <a:t> &amp;&amp; ii == _</a:t>
            </a:r>
            <a:r>
              <a:rPr lang="en-US" sz="1100" dirty="0" err="1">
                <a:solidFill>
                  <a:srgbClr val="000000"/>
                </a:solidFill>
                <a:latin typeface="Consolas"/>
                <a:ea typeface="Calibri"/>
                <a:cs typeface="Cordia New"/>
              </a:rPr>
              <a:t>EditIndex.Col</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columnText.push</a:t>
            </a:r>
            <a:r>
              <a:rPr lang="en-US" sz="1100" dirty="0">
                <a:solidFill>
                  <a:srgbClr val="000000"/>
                </a:solidFill>
                <a:latin typeface="Consolas"/>
                <a:ea typeface="Calibri"/>
                <a:cs typeface="Cordia New"/>
              </a:rPr>
              <a:t>(</a:t>
            </a:r>
            <a:r>
              <a:rPr lang="en-US" sz="1100" dirty="0">
                <a:solidFill>
                  <a:srgbClr val="A31515"/>
                </a:solidFill>
                <a:latin typeface="Consolas"/>
                <a:ea typeface="Calibri"/>
                <a:cs typeface="Cordia New"/>
              </a:rPr>
              <a:t>''</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rgbClr val="0000FF"/>
                </a:solidFill>
                <a:latin typeface="Consolas"/>
                <a:ea typeface="Calibri"/>
                <a:cs typeface="Cordia New"/>
              </a:rPr>
              <a:t>else</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columnText.push</a:t>
            </a:r>
            <a:r>
              <a:rPr lang="en-US" sz="1100" dirty="0">
                <a:solidFill>
                  <a:srgbClr val="000000"/>
                </a:solidFill>
                <a:latin typeface="Consolas"/>
                <a:ea typeface="Calibri"/>
                <a:cs typeface="Cordia New"/>
              </a:rPr>
              <a:t>(_</a:t>
            </a:r>
            <a:r>
              <a:rPr lang="en-US" sz="1100" dirty="0" err="1">
                <a:solidFill>
                  <a:srgbClr val="000000"/>
                </a:solidFill>
                <a:latin typeface="Consolas"/>
                <a:ea typeface="Calibri"/>
                <a:cs typeface="Cordia New"/>
              </a:rPr>
              <a:t>ColStyles</a:t>
            </a:r>
            <a:r>
              <a:rPr lang="en-US" sz="1100" dirty="0">
                <a:solidFill>
                  <a:srgbClr val="000000"/>
                </a:solidFill>
                <a:latin typeface="Consolas"/>
                <a:ea typeface="Calibri"/>
                <a:cs typeface="Cordia New"/>
              </a:rPr>
              <a:t>[ii].</a:t>
            </a:r>
            <a:r>
              <a:rPr lang="en-US" sz="1100" dirty="0" err="1">
                <a:solidFill>
                  <a:srgbClr val="000000"/>
                </a:solidFill>
                <a:latin typeface="Consolas"/>
                <a:ea typeface="Calibri"/>
                <a:cs typeface="Cordia New"/>
              </a:rPr>
              <a:t>GetValue</a:t>
            </a:r>
            <a:r>
              <a:rPr lang="en-US" sz="1100" dirty="0">
                <a:solidFill>
                  <a:srgbClr val="000000"/>
                </a:solidFill>
                <a:latin typeface="Consolas"/>
                <a:ea typeface="Calibri"/>
                <a:cs typeface="Cordia New"/>
              </a:rPr>
              <a:t>(col));</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DrawRow</a:t>
            </a:r>
            <a:r>
              <a:rPr lang="en-US" sz="1100" dirty="0">
                <a:solidFill>
                  <a:srgbClr val="000000"/>
                </a:solidFill>
                <a:latin typeface="Consolas"/>
                <a:ea typeface="Calibri"/>
                <a:cs typeface="Cordia New"/>
              </a:rPr>
              <a:t>(</a:t>
            </a:r>
            <a:r>
              <a:rPr lang="en-US" sz="1100" dirty="0" err="1">
                <a:solidFill>
                  <a:srgbClr val="000000"/>
                </a:solidFill>
                <a:latin typeface="Consolas"/>
                <a:ea typeface="Calibri"/>
                <a:cs typeface="Cordia New"/>
              </a:rPr>
              <a:t>ctx</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columnText</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i</a:t>
            </a: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pos.X</a:t>
            </a:r>
            <a:r>
              <a:rPr lang="en-US" sz="1100" dirty="0">
                <a:solidFill>
                  <a:srgbClr val="000000"/>
                </a:solidFill>
                <a:latin typeface="Consolas"/>
                <a:ea typeface="Calibri"/>
                <a:cs typeface="Cordia New"/>
              </a:rPr>
              <a:t> + .5, </a:t>
            </a:r>
            <a:r>
              <a:rPr lang="en-US" sz="1100" dirty="0" err="1">
                <a:solidFill>
                  <a:srgbClr val="000000"/>
                </a:solidFill>
                <a:latin typeface="Consolas"/>
                <a:ea typeface="Calibri"/>
                <a:cs typeface="Cordia New"/>
              </a:rPr>
              <a:t>rowY</a:t>
            </a:r>
            <a:r>
              <a:rPr lang="en-US" sz="1100" dirty="0">
                <a:solidFill>
                  <a:srgbClr val="000000"/>
                </a:solidFill>
                <a:latin typeface="Consolas"/>
                <a:ea typeface="Calibri"/>
                <a:cs typeface="Cordia New"/>
              </a:rPr>
              <a:t> + .5);</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rgbClr val="000000"/>
                </a:solidFill>
                <a:latin typeface="Consolas"/>
                <a:ea typeface="Calibri"/>
                <a:cs typeface="Cordia New"/>
              </a:rPr>
              <a:t>rowY</a:t>
            </a:r>
            <a:r>
              <a:rPr lang="en-US" sz="1100" dirty="0">
                <a:solidFill>
                  <a:srgbClr val="000000"/>
                </a:solidFill>
                <a:latin typeface="Consolas"/>
                <a:ea typeface="Calibri"/>
                <a:cs typeface="Cordia New"/>
              </a:rPr>
              <a:t> += _</a:t>
            </a:r>
            <a:r>
              <a:rPr lang="en-US" sz="1100" dirty="0" err="1">
                <a:solidFill>
                  <a:srgbClr val="000000"/>
                </a:solidFill>
                <a:latin typeface="Consolas"/>
                <a:ea typeface="Calibri"/>
                <a:cs typeface="Cordia New"/>
              </a:rPr>
              <a:t>RowHeight</a:t>
            </a:r>
            <a:r>
              <a:rPr lang="en-US" sz="1100" dirty="0">
                <a:solidFill>
                  <a:srgbClr val="000000"/>
                </a:solidFill>
                <a:latin typeface="Consolas"/>
                <a:ea typeface="Calibri"/>
                <a:cs typeface="Cordia New"/>
              </a:rPr>
              <a:t>;</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Parent.SetH</a:t>
            </a:r>
            <a:r>
              <a:rPr lang="en-US" sz="1100" dirty="0">
                <a:solidFill>
                  <a:srgbClr val="000000"/>
                </a:solidFill>
                <a:latin typeface="Consolas"/>
                <a:ea typeface="Calibri"/>
                <a:cs typeface="Cordia New"/>
              </a:rPr>
              <a:t>((_</a:t>
            </a:r>
            <a:r>
              <a:rPr lang="en-US" sz="1100" dirty="0" err="1">
                <a:solidFill>
                  <a:srgbClr val="000000"/>
                </a:solidFill>
                <a:latin typeface="Consolas"/>
                <a:ea typeface="Calibri"/>
                <a:cs typeface="Cordia New"/>
              </a:rPr>
              <a:t>Parent.GetH</a:t>
            </a:r>
            <a:r>
              <a:rPr lang="en-US" sz="1100" dirty="0">
                <a:solidFill>
                  <a:srgbClr val="000000"/>
                </a:solidFill>
                <a:latin typeface="Consolas"/>
                <a:ea typeface="Calibri"/>
                <a:cs typeface="Cordia New"/>
              </a:rPr>
              <a:t>() - </a:t>
            </a:r>
            <a:r>
              <a:rPr lang="en-US" sz="1100" dirty="0" err="1">
                <a:solidFill>
                  <a:srgbClr val="0000FF"/>
                </a:solidFill>
                <a:latin typeface="Consolas"/>
                <a:ea typeface="Calibri"/>
                <a:cs typeface="Cordia New"/>
              </a:rPr>
              <a:t>this</a:t>
            </a:r>
            <a:r>
              <a:rPr lang="en-US" sz="1100" dirty="0" err="1">
                <a:solidFill>
                  <a:srgbClr val="000000"/>
                </a:solidFill>
                <a:latin typeface="Consolas"/>
                <a:ea typeface="Calibri"/>
                <a:cs typeface="Cordia New"/>
              </a:rPr>
              <a:t>.GetH</a:t>
            </a:r>
            <a:r>
              <a:rPr lang="en-US" sz="1100" dirty="0">
                <a:solidFill>
                  <a:srgbClr val="000000"/>
                </a:solidFill>
                <a:latin typeface="Consolas"/>
                <a:ea typeface="Calibri"/>
                <a:cs typeface="Cordia New"/>
              </a:rPr>
              <a:t>()) + _</a:t>
            </a:r>
            <a:r>
              <a:rPr lang="en-US" sz="1100" dirty="0" err="1">
                <a:solidFill>
                  <a:srgbClr val="000000"/>
                </a:solidFill>
                <a:latin typeface="Consolas"/>
                <a:ea typeface="Calibri"/>
                <a:cs typeface="Cordia New"/>
              </a:rPr>
              <a:t>RowHeight</a:t>
            </a:r>
            <a:r>
              <a:rPr lang="en-US" sz="1100" dirty="0">
                <a:solidFill>
                  <a:srgbClr val="000000"/>
                </a:solidFill>
                <a:latin typeface="Consolas"/>
                <a:ea typeface="Calibri"/>
                <a:cs typeface="Cordia New"/>
              </a:rPr>
              <a:t> * (_Columns().length + 1) + 2);</a:t>
            </a:r>
            <a:endParaRPr lang="en-US" sz="1400" dirty="0">
              <a:ea typeface="Calibri"/>
              <a:cs typeface="Cordia New"/>
            </a:endParaRPr>
          </a:p>
          <a:p>
            <a:pPr>
              <a:lnSpc>
                <a:spcPct val="115000"/>
              </a:lnSpc>
            </a:pPr>
            <a:r>
              <a:rPr lang="en-US" sz="1100" dirty="0">
                <a:solidFill>
                  <a:srgbClr val="000000"/>
                </a:solidFill>
                <a:latin typeface="Consolas"/>
                <a:ea typeface="Calibri"/>
                <a:cs typeface="Cordia New"/>
              </a:rPr>
              <a:t>    _</a:t>
            </a:r>
            <a:r>
              <a:rPr lang="en-US" sz="1100" dirty="0" err="1">
                <a:solidFill>
                  <a:srgbClr val="000000"/>
                </a:solidFill>
                <a:latin typeface="Consolas"/>
                <a:ea typeface="Calibri"/>
                <a:cs typeface="Cordia New"/>
              </a:rPr>
              <a:t>Parent.SetW</a:t>
            </a:r>
            <a:r>
              <a:rPr lang="en-US" sz="1100" dirty="0">
                <a:solidFill>
                  <a:srgbClr val="000000"/>
                </a:solidFill>
                <a:latin typeface="Consolas"/>
                <a:ea typeface="Calibri"/>
                <a:cs typeface="Cordia New"/>
              </a:rPr>
              <a:t>(_</a:t>
            </a:r>
            <a:r>
              <a:rPr lang="en-US" sz="1100" dirty="0" err="1">
                <a:solidFill>
                  <a:srgbClr val="000000"/>
                </a:solidFill>
                <a:latin typeface="Consolas"/>
                <a:ea typeface="Calibri"/>
                <a:cs typeface="Cordia New"/>
              </a:rPr>
              <a:t>Parent.GetW</a:t>
            </a:r>
            <a:r>
              <a:rPr lang="en-US" sz="1100" dirty="0">
                <a:solidFill>
                  <a:srgbClr val="000000"/>
                </a:solidFill>
                <a:latin typeface="Consolas"/>
                <a:ea typeface="Calibri"/>
                <a:cs typeface="Cordia New"/>
              </a:rPr>
              <a:t>() - </a:t>
            </a:r>
            <a:r>
              <a:rPr lang="en-US" sz="1100" dirty="0" err="1">
                <a:solidFill>
                  <a:srgbClr val="0000FF"/>
                </a:solidFill>
                <a:latin typeface="Consolas"/>
                <a:ea typeface="Calibri"/>
                <a:cs typeface="Cordia New"/>
              </a:rPr>
              <a:t>this</a:t>
            </a:r>
            <a:r>
              <a:rPr lang="en-US" sz="1100" dirty="0" err="1">
                <a:solidFill>
                  <a:srgbClr val="000000"/>
                </a:solidFill>
                <a:latin typeface="Consolas"/>
                <a:ea typeface="Calibri"/>
                <a:cs typeface="Cordia New"/>
              </a:rPr>
              <a:t>.GetW</a:t>
            </a:r>
            <a:r>
              <a:rPr lang="en-US" sz="1100" dirty="0">
                <a:solidFill>
                  <a:srgbClr val="000000"/>
                </a:solidFill>
                <a:latin typeface="Consolas"/>
                <a:ea typeface="Calibri"/>
                <a:cs typeface="Cordia New"/>
              </a:rPr>
              <a:t>() + _</a:t>
            </a:r>
            <a:r>
              <a:rPr lang="en-US" sz="1100" dirty="0" err="1">
                <a:solidFill>
                  <a:srgbClr val="000000"/>
                </a:solidFill>
                <a:latin typeface="Consolas"/>
                <a:ea typeface="Calibri"/>
                <a:cs typeface="Cordia New"/>
              </a:rPr>
              <a:t>SumColWidth</a:t>
            </a:r>
            <a:r>
              <a:rPr lang="en-US" sz="1100" dirty="0">
                <a:solidFill>
                  <a:srgbClr val="000000"/>
                </a:solidFill>
                <a:latin typeface="Consolas"/>
                <a:ea typeface="Calibri"/>
                <a:cs typeface="Cordia New"/>
              </a:rPr>
              <a:t>(_</a:t>
            </a:r>
            <a:r>
              <a:rPr lang="en-US" sz="1100" dirty="0" err="1">
                <a:solidFill>
                  <a:srgbClr val="000000"/>
                </a:solidFill>
                <a:latin typeface="Consolas"/>
                <a:ea typeface="Calibri"/>
                <a:cs typeface="Cordia New"/>
              </a:rPr>
              <a:t>ColStyles.length</a:t>
            </a:r>
            <a:r>
              <a:rPr lang="en-US" sz="1100" dirty="0">
                <a:solidFill>
                  <a:srgbClr val="000000"/>
                </a:solidFill>
                <a:latin typeface="Consolas"/>
                <a:ea typeface="Calibri"/>
                <a:cs typeface="Cordia New"/>
              </a:rPr>
              <a:t> - 1) + 1);</a:t>
            </a:r>
            <a:endParaRPr lang="en-US" sz="1400" dirty="0">
              <a:ea typeface="Calibri"/>
              <a:cs typeface="Cordia New"/>
            </a:endParaRPr>
          </a:p>
          <a:p>
            <a:r>
              <a:rPr lang="en-US" sz="1100" dirty="0">
                <a:solidFill>
                  <a:srgbClr val="000000"/>
                </a:solidFill>
                <a:latin typeface="Consolas"/>
                <a:ea typeface="Calibri"/>
              </a:rPr>
              <a:t>}</a:t>
            </a:r>
            <a:endParaRPr lang="en-US" sz="1100" dirty="0"/>
          </a:p>
        </p:txBody>
      </p:sp>
    </p:spTree>
    <p:extLst>
      <p:ext uri="{BB962C8B-B14F-4D97-AF65-F5344CB8AC3E}">
        <p14:creationId xmlns:p14="http://schemas.microsoft.com/office/powerpoint/2010/main" val="2112087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77778E-6 2.22045E-16 L 0.00157 -1.15625 " pathEditMode="relative" rAng="0" ptsTypes="AA">
                                      <p:cBhvr>
                                        <p:cTn id="6" dur="3000" fill="hold"/>
                                        <p:tgtEl>
                                          <p:spTgt spid="4"/>
                                        </p:tgtEl>
                                        <p:attrNameLst>
                                          <p:attrName>ppt_x</p:attrName>
                                          <p:attrName>ppt_y</p:attrName>
                                        </p:attrNameLst>
                                      </p:cBhvr>
                                      <p:rCtr x="69" y="-5782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91939" y="579182"/>
            <a:ext cx="6511719" cy="584775"/>
          </a:xfrm>
          <a:prstGeom prst="rect">
            <a:avLst/>
          </a:prstGeom>
          <a:noFill/>
        </p:spPr>
        <p:txBody>
          <a:bodyPr wrap="none" rtlCol="0">
            <a:spAutoFit/>
          </a:bodyPr>
          <a:lstStyle/>
          <a:p>
            <a:pPr algn="r"/>
            <a:r>
              <a:rPr lang="en-US" sz="3200" dirty="0" smtClean="0">
                <a:latin typeface="Josefin Slab" panose="02000000000000000000" pitchFamily="2" charset="0"/>
              </a:rPr>
              <a:t>Involuntary Quivering (Side-Effects)</a:t>
            </a:r>
            <a:endParaRPr lang="en-US" sz="3200" dirty="0">
              <a:latin typeface="Josefin Slab" panose="02000000000000000000" pitchFamily="2" charset="0"/>
            </a:endParaRPr>
          </a:p>
        </p:txBody>
      </p:sp>
      <p:sp>
        <p:nvSpPr>
          <p:cNvPr id="4" name="TextBox 3"/>
          <p:cNvSpPr txBox="1"/>
          <p:nvPr/>
        </p:nvSpPr>
        <p:spPr>
          <a:xfrm>
            <a:off x="2651781" y="2531831"/>
            <a:ext cx="3265638" cy="1794337"/>
          </a:xfrm>
          <a:prstGeom prst="rect">
            <a:avLst/>
          </a:prstGeom>
          <a:noFill/>
        </p:spPr>
        <p:txBody>
          <a:bodyPr wrap="none" rtlCol="0">
            <a:spAutoFit/>
          </a:bodyPr>
          <a:lstStyle/>
          <a:p>
            <a:pPr>
              <a:lnSpc>
                <a:spcPct val="115000"/>
              </a:lnSpc>
            </a:pPr>
            <a:r>
              <a:rPr lang="en-US" sz="1400" dirty="0" err="1" smtClean="0">
                <a:solidFill>
                  <a:srgbClr val="0000FF"/>
                </a:solidFill>
                <a:latin typeface="Consolas"/>
                <a:ea typeface="Calibri"/>
                <a:cs typeface="Cordia New"/>
              </a:rPr>
              <a:t>this</a:t>
            </a:r>
            <a:r>
              <a:rPr lang="en-US" sz="1400" dirty="0" err="1" smtClean="0">
                <a:solidFill>
                  <a:srgbClr val="000000"/>
                </a:solidFill>
                <a:latin typeface="Consolas"/>
                <a:ea typeface="Calibri"/>
                <a:cs typeface="Cordia New"/>
              </a:rPr>
              <a:t>.MyDraw</a:t>
            </a:r>
            <a:r>
              <a:rPr lang="en-US" sz="1400" dirty="0" smtClean="0">
                <a:solidFill>
                  <a:srgbClr val="000000"/>
                </a:solidFill>
                <a:latin typeface="Consolas"/>
                <a:ea typeface="Calibri"/>
                <a:cs typeface="Cordia New"/>
              </a:rPr>
              <a:t> </a:t>
            </a:r>
            <a:r>
              <a:rPr lang="en-US" sz="1400" dirty="0">
                <a:solidFill>
                  <a:srgbClr val="000000"/>
                </a:solidFill>
                <a:latin typeface="Consolas"/>
                <a:ea typeface="Calibri"/>
                <a:cs typeface="Cordia New"/>
              </a:rPr>
              <a:t>= </a:t>
            </a:r>
            <a:r>
              <a:rPr lang="en-US" sz="1400" dirty="0" smtClean="0">
                <a:solidFill>
                  <a:srgbClr val="0000FF"/>
                </a:solidFill>
                <a:latin typeface="Consolas"/>
                <a:ea typeface="Calibri"/>
                <a:cs typeface="Cordia New"/>
              </a:rPr>
              <a:t>function</a:t>
            </a:r>
            <a:r>
              <a:rPr lang="en-US" sz="1400" dirty="0" smtClean="0">
                <a:solidFill>
                  <a:srgbClr val="000000"/>
                </a:solidFill>
                <a:latin typeface="Consolas"/>
                <a:ea typeface="Calibri"/>
                <a:cs typeface="Cordia New"/>
              </a:rPr>
              <a:t>() </a:t>
            </a:r>
            <a:r>
              <a:rPr lang="en-US" sz="1400" dirty="0">
                <a:solidFill>
                  <a:srgbClr val="000000"/>
                </a:solidFill>
                <a:latin typeface="Consolas"/>
                <a:ea typeface="Calibri"/>
                <a:cs typeface="Cordia New"/>
              </a:rPr>
              <a:t>{</a:t>
            </a:r>
            <a:endParaRPr lang="en-US" sz="3600" dirty="0">
              <a:ea typeface="Calibri"/>
              <a:cs typeface="Cordia New"/>
            </a:endParaRPr>
          </a:p>
          <a:p>
            <a:pPr>
              <a:lnSpc>
                <a:spcPct val="115000"/>
              </a:lnSpc>
            </a:pPr>
            <a:endParaRPr lang="en-US" sz="1400" dirty="0" smtClean="0">
              <a:ea typeface="Calibri"/>
              <a:cs typeface="Cordia New"/>
            </a:endParaRPr>
          </a:p>
          <a:p>
            <a:pPr>
              <a:lnSpc>
                <a:spcPct val="115000"/>
              </a:lnSpc>
            </a:pPr>
            <a:r>
              <a:rPr lang="en-US" sz="1200" dirty="0" smtClean="0">
                <a:solidFill>
                  <a:srgbClr val="000000"/>
                </a:solidFill>
                <a:latin typeface="Consolas"/>
                <a:ea typeface="Calibri"/>
                <a:cs typeface="Cordia New"/>
              </a:rPr>
              <a:t>     </a:t>
            </a:r>
            <a:r>
              <a:rPr lang="en-US" sz="1400" dirty="0">
                <a:solidFill>
                  <a:srgbClr val="008000"/>
                </a:solidFill>
                <a:latin typeface="Consolas"/>
                <a:ea typeface="Calibri"/>
                <a:cs typeface="Cordia New"/>
              </a:rPr>
              <a:t> </a:t>
            </a:r>
            <a:r>
              <a:rPr lang="en-US" sz="1400" b="1" dirty="0" smtClean="0">
                <a:solidFill>
                  <a:srgbClr val="008000"/>
                </a:solidFill>
                <a:latin typeface="Consolas"/>
                <a:ea typeface="Calibri"/>
                <a:cs typeface="Cordia New"/>
              </a:rPr>
              <a:t>... 100+ lines of whatever</a:t>
            </a:r>
          </a:p>
          <a:p>
            <a:pPr>
              <a:lnSpc>
                <a:spcPct val="115000"/>
              </a:lnSpc>
            </a:pPr>
            <a:endParaRPr lang="en-US" sz="1400" dirty="0" smtClean="0">
              <a:ea typeface="Calibri"/>
              <a:cs typeface="Cordia New"/>
            </a:endParaRPr>
          </a:p>
          <a:p>
            <a:pPr>
              <a:lnSpc>
                <a:spcPct val="115000"/>
              </a:lnSpc>
            </a:pPr>
            <a:r>
              <a:rPr lang="en-US" sz="1200" dirty="0" smtClean="0">
                <a:solidFill>
                  <a:srgbClr val="000000"/>
                </a:solidFill>
                <a:latin typeface="Consolas"/>
                <a:ea typeface="Calibri"/>
                <a:cs typeface="Cordia New"/>
              </a:rPr>
              <a:t>     </a:t>
            </a:r>
            <a:r>
              <a:rPr lang="en-US" sz="1400" b="1" dirty="0" smtClean="0">
                <a:solidFill>
                  <a:srgbClr val="000000"/>
                </a:solidFill>
                <a:latin typeface="Consolas"/>
                <a:ea typeface="Calibri"/>
                <a:cs typeface="Cordia New"/>
              </a:rPr>
              <a:t>_</a:t>
            </a:r>
            <a:r>
              <a:rPr lang="en-US" sz="1400" b="1" dirty="0" err="1" smtClean="0">
                <a:solidFill>
                  <a:srgbClr val="000000"/>
                </a:solidFill>
                <a:latin typeface="Consolas"/>
                <a:ea typeface="Calibri"/>
                <a:cs typeface="Cordia New"/>
              </a:rPr>
              <a:t>Parent.SetHeight</a:t>
            </a:r>
            <a:r>
              <a:rPr lang="en-US" sz="1400" b="1" dirty="0" smtClean="0">
                <a:solidFill>
                  <a:srgbClr val="000000"/>
                </a:solidFill>
                <a:latin typeface="Consolas"/>
                <a:ea typeface="Calibri"/>
                <a:cs typeface="Cordia New"/>
              </a:rPr>
              <a:t>(...);</a:t>
            </a:r>
            <a:endParaRPr lang="en-US" b="1" dirty="0" smtClean="0">
              <a:ea typeface="Calibri"/>
              <a:cs typeface="Cordia New"/>
            </a:endParaRPr>
          </a:p>
          <a:p>
            <a:pPr>
              <a:lnSpc>
                <a:spcPct val="115000"/>
              </a:lnSpc>
            </a:pPr>
            <a:r>
              <a:rPr lang="en-US" sz="1400" dirty="0" smtClean="0">
                <a:solidFill>
                  <a:srgbClr val="000000"/>
                </a:solidFill>
                <a:latin typeface="Consolas"/>
                <a:ea typeface="Calibri"/>
                <a:cs typeface="Cordia New"/>
              </a:rPr>
              <a:t>    </a:t>
            </a:r>
            <a:r>
              <a:rPr lang="en-US" sz="1400" b="1" dirty="0">
                <a:solidFill>
                  <a:srgbClr val="000000"/>
                </a:solidFill>
                <a:latin typeface="Consolas"/>
                <a:ea typeface="Calibri"/>
                <a:cs typeface="Cordia New"/>
              </a:rPr>
              <a:t>_</a:t>
            </a:r>
            <a:r>
              <a:rPr lang="en-US" sz="1400" b="1" dirty="0" err="1" smtClean="0">
                <a:solidFill>
                  <a:srgbClr val="000000"/>
                </a:solidFill>
                <a:latin typeface="Consolas"/>
                <a:ea typeface="Calibri"/>
                <a:cs typeface="Cordia New"/>
              </a:rPr>
              <a:t>Parent.SetWidth</a:t>
            </a:r>
            <a:r>
              <a:rPr lang="en-US" sz="1400" b="1" dirty="0" smtClean="0">
                <a:solidFill>
                  <a:srgbClr val="000000"/>
                </a:solidFill>
                <a:latin typeface="Consolas"/>
                <a:ea typeface="Calibri"/>
                <a:cs typeface="Cordia New"/>
              </a:rPr>
              <a:t>(...);</a:t>
            </a:r>
            <a:endParaRPr lang="en-US" b="1" dirty="0">
              <a:ea typeface="Calibri"/>
              <a:cs typeface="Cordia New"/>
            </a:endParaRPr>
          </a:p>
          <a:p>
            <a:r>
              <a:rPr lang="en-US" sz="1400" dirty="0">
                <a:solidFill>
                  <a:srgbClr val="000000"/>
                </a:solidFill>
                <a:latin typeface="Consolas"/>
                <a:ea typeface="Calibri"/>
              </a:rPr>
              <a:t>}</a:t>
            </a:r>
            <a:endParaRPr lang="en-US" sz="1400" dirty="0"/>
          </a:p>
        </p:txBody>
      </p:sp>
    </p:spTree>
    <p:extLst>
      <p:ext uri="{BB962C8B-B14F-4D97-AF65-F5344CB8AC3E}">
        <p14:creationId xmlns:p14="http://schemas.microsoft.com/office/powerpoint/2010/main" val="406212443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64383" y="579182"/>
            <a:ext cx="4139275" cy="584775"/>
          </a:xfrm>
          <a:prstGeom prst="rect">
            <a:avLst/>
          </a:prstGeom>
          <a:noFill/>
        </p:spPr>
        <p:txBody>
          <a:bodyPr wrap="none" rtlCol="0">
            <a:spAutoFit/>
          </a:bodyPr>
          <a:lstStyle/>
          <a:p>
            <a:pPr algn="r"/>
            <a:r>
              <a:rPr lang="en-US" sz="3200" dirty="0" smtClean="0">
                <a:latin typeface="Josefin Slab" panose="02000000000000000000" pitchFamily="2" charset="0"/>
              </a:rPr>
              <a:t>Inattention to Intention</a:t>
            </a:r>
            <a:endParaRPr lang="en-US" sz="3200" dirty="0">
              <a:latin typeface="Josefin Slab" panose="02000000000000000000" pitchFamily="2" charset="0"/>
            </a:endParaRPr>
          </a:p>
        </p:txBody>
      </p:sp>
      <p:sp>
        <p:nvSpPr>
          <p:cNvPr id="2" name="Rectangle 1"/>
          <p:cNvSpPr/>
          <p:nvPr/>
        </p:nvSpPr>
        <p:spPr>
          <a:xfrm>
            <a:off x="1828800" y="1692275"/>
            <a:ext cx="9601127" cy="12551128"/>
          </a:xfrm>
          <a:prstGeom prst="rect">
            <a:avLst/>
          </a:prstGeom>
        </p:spPr>
        <p:txBody>
          <a:bodyPr wrap="square">
            <a:spAutoFit/>
          </a:bodyPr>
          <a:lstStyle/>
          <a:p>
            <a:pPr>
              <a:lnSpc>
                <a:spcPct val="115000"/>
              </a:lnSpc>
            </a:pPr>
            <a:r>
              <a:rPr lang="en-US" sz="1600" dirty="0" err="1">
                <a:solidFill>
                  <a:srgbClr val="0000FF"/>
                </a:solidFill>
                <a:latin typeface="Consolas"/>
                <a:ea typeface="Calibri"/>
                <a:cs typeface="Cordia New"/>
              </a:rPr>
              <a:t>var</a:t>
            </a:r>
            <a:r>
              <a:rPr lang="en-US" sz="1600" dirty="0">
                <a:solidFill>
                  <a:srgbClr val="000000"/>
                </a:solidFill>
                <a:latin typeface="Consolas"/>
                <a:ea typeface="Calibri"/>
                <a:cs typeface="Cordia New"/>
              </a:rPr>
              <a:t> </a:t>
            </a:r>
            <a:r>
              <a:rPr lang="en-US" sz="1600" dirty="0" err="1" smtClean="0">
                <a:solidFill>
                  <a:srgbClr val="000000"/>
                </a:solidFill>
                <a:latin typeface="Consolas"/>
                <a:ea typeface="Calibri"/>
                <a:cs typeface="Cordia New"/>
              </a:rPr>
              <a:t>canvas_MouseDown</a:t>
            </a:r>
            <a:r>
              <a:rPr lang="en-US" sz="1600" dirty="0" smtClean="0">
                <a:solidFill>
                  <a:srgbClr val="000000"/>
                </a:solidFill>
                <a:latin typeface="Consolas"/>
                <a:ea typeface="Calibri"/>
                <a:cs typeface="Cordia New"/>
              </a:rPr>
              <a:t> </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function</a:t>
            </a:r>
            <a:r>
              <a:rPr lang="en-US" sz="1600" dirty="0">
                <a:solidFill>
                  <a:srgbClr val="000000"/>
                </a:solidFill>
                <a:latin typeface="Consolas"/>
                <a:ea typeface="Calibri"/>
                <a:cs typeface="Cordia New"/>
              </a:rPr>
              <a:t>(e) {</a:t>
            </a:r>
            <a:endParaRPr lang="en-US"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a:solidFill>
                  <a:schemeClr val="tx1">
                    <a:lumMod val="50000"/>
                    <a:lumOff val="50000"/>
                  </a:schemeClr>
                </a:solidFill>
                <a:latin typeface="Consolas"/>
                <a:ea typeface="Calibri"/>
                <a:cs typeface="Cordia New"/>
              </a:rPr>
              <a:t>if (_</a:t>
            </a:r>
            <a:r>
              <a:rPr lang="en-US" sz="1100" dirty="0" err="1">
                <a:solidFill>
                  <a:schemeClr val="tx1">
                    <a:lumMod val="50000"/>
                    <a:lumOff val="50000"/>
                  </a:schemeClr>
                </a:solidFill>
                <a:latin typeface="Consolas"/>
                <a:ea typeface="Calibri"/>
                <a:cs typeface="Cordia New"/>
              </a:rPr>
              <a:t>CurrentFK</a:t>
            </a:r>
            <a:r>
              <a:rPr lang="en-US" sz="1100" dirty="0">
                <a:solidFill>
                  <a:schemeClr val="tx1">
                    <a:lumMod val="50000"/>
                    <a:lumOff val="50000"/>
                  </a:schemeClr>
                </a:solidFill>
                <a:latin typeface="Consolas"/>
                <a:ea typeface="Calibri"/>
                <a:cs typeface="Cordia New"/>
              </a:rPr>
              <a:t> != null) {</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if (</a:t>
            </a:r>
            <a:r>
              <a:rPr lang="en-US" sz="1100" dirty="0" err="1">
                <a:solidFill>
                  <a:schemeClr val="tx1">
                    <a:lumMod val="50000"/>
                    <a:lumOff val="50000"/>
                  </a:schemeClr>
                </a:solidFill>
                <a:latin typeface="Consolas"/>
                <a:ea typeface="Calibri"/>
                <a:cs typeface="Cordia New"/>
              </a:rPr>
              <a:t>e.which</a:t>
            </a:r>
            <a:r>
              <a:rPr lang="en-US" sz="1100" dirty="0">
                <a:solidFill>
                  <a:schemeClr val="tx1">
                    <a:lumMod val="50000"/>
                    <a:lumOff val="50000"/>
                  </a:schemeClr>
                </a:solidFill>
                <a:latin typeface="Consolas"/>
                <a:ea typeface="Calibri"/>
                <a:cs typeface="Cordia New"/>
              </a:rPr>
              <a:t> == </a:t>
            </a:r>
            <a:r>
              <a:rPr lang="en-US" sz="1100" dirty="0" err="1">
                <a:solidFill>
                  <a:schemeClr val="tx1">
                    <a:lumMod val="50000"/>
                    <a:lumOff val="50000"/>
                  </a:schemeClr>
                </a:solidFill>
                <a:latin typeface="Consolas"/>
                <a:ea typeface="Calibri"/>
                <a:cs typeface="Cordia New"/>
              </a:rPr>
              <a:t>MseButtons.Left</a:t>
            </a:r>
            <a:r>
              <a:rPr lang="en-US" sz="1100" dirty="0">
                <a:solidFill>
                  <a:schemeClr val="tx1">
                    <a:lumMod val="50000"/>
                    <a:lumOff val="50000"/>
                  </a:schemeClr>
                </a:solidFill>
                <a:latin typeface="Consolas"/>
                <a:ea typeface="Calibri"/>
                <a:cs typeface="Cordia New"/>
              </a:rPr>
              <a:t>) {</a:t>
            </a:r>
            <a:endParaRPr lang="en-US" sz="1400" dirty="0">
              <a:solidFill>
                <a:schemeClr val="tx1">
                  <a:lumMod val="50000"/>
                  <a:lumOff val="50000"/>
                </a:schemeClr>
              </a:solidFill>
              <a:ea typeface="Calibri"/>
              <a:cs typeface="Cordia New"/>
            </a:endParaRPr>
          </a:p>
          <a:p>
            <a:pPr>
              <a:lnSpc>
                <a:spcPct val="115000"/>
              </a:lnSpc>
            </a:pPr>
            <a:r>
              <a:rPr lang="en-US" sz="1200" dirty="0">
                <a:solidFill>
                  <a:srgbClr val="000000"/>
                </a:solidFill>
                <a:latin typeface="Consolas"/>
                <a:ea typeface="Calibri"/>
                <a:cs typeface="Cordia New"/>
              </a:rPr>
              <a:t>           </a:t>
            </a:r>
            <a:r>
              <a:rPr lang="en-US" sz="1600" dirty="0" smtClean="0">
                <a:solidFill>
                  <a:srgbClr val="008000"/>
                </a:solidFill>
                <a:latin typeface="Consolas"/>
                <a:ea typeface="Calibri"/>
                <a:cs typeface="Cordia New"/>
              </a:rPr>
              <a:t>// </a:t>
            </a:r>
            <a:r>
              <a:rPr lang="en-US" sz="1600" dirty="0">
                <a:solidFill>
                  <a:srgbClr val="008000"/>
                </a:solidFill>
                <a:latin typeface="Consolas"/>
                <a:ea typeface="Calibri"/>
                <a:cs typeface="Cordia New"/>
              </a:rPr>
              <a:t>get all items colliding with the mouse down point</a:t>
            </a:r>
            <a:endParaRPr lang="en-US" dirty="0">
              <a:ea typeface="Calibri"/>
              <a:cs typeface="Cordia New"/>
            </a:endParaRPr>
          </a:p>
          <a:p>
            <a:pPr>
              <a:lnSpc>
                <a:spcPct val="115000"/>
              </a:lnSpc>
            </a:pPr>
            <a:r>
              <a:rPr lang="en-US" sz="1100" dirty="0">
                <a:solidFill>
                  <a:srgbClr val="000000"/>
                </a:solidFill>
                <a:latin typeface="Consolas"/>
                <a:ea typeface="Calibri"/>
                <a:cs typeface="Cordia New"/>
              </a:rPr>
              <a:t>            </a:t>
            </a:r>
            <a:r>
              <a:rPr lang="en-US" sz="1100" dirty="0" err="1">
                <a:solidFill>
                  <a:schemeClr val="tx1">
                    <a:lumMod val="50000"/>
                    <a:lumOff val="50000"/>
                  </a:schemeClr>
                </a:solidFill>
                <a:latin typeface="Consolas"/>
                <a:ea typeface="Calibri"/>
                <a:cs typeface="Cordia New"/>
              </a:rPr>
              <a:t>var</a:t>
            </a:r>
            <a:r>
              <a:rPr lang="en-US" sz="1100" dirty="0">
                <a:solidFill>
                  <a:schemeClr val="tx1">
                    <a:lumMod val="50000"/>
                    <a:lumOff val="50000"/>
                  </a:schemeClr>
                </a:solidFill>
                <a:latin typeface="Consolas"/>
                <a:ea typeface="Calibri"/>
                <a:cs typeface="Cordia New"/>
              </a:rPr>
              <a:t> collisions = [];</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for (</a:t>
            </a:r>
            <a:r>
              <a:rPr lang="en-US" sz="1100" dirty="0" err="1">
                <a:solidFill>
                  <a:schemeClr val="tx1">
                    <a:lumMod val="50000"/>
                    <a:lumOff val="50000"/>
                  </a:schemeClr>
                </a:solidFill>
                <a:latin typeface="Consolas"/>
                <a:ea typeface="Calibri"/>
                <a:cs typeface="Cordia New"/>
              </a:rPr>
              <a:t>var</a:t>
            </a:r>
            <a:r>
              <a:rPr lang="en-US" sz="1100" dirty="0">
                <a:solidFill>
                  <a:schemeClr val="tx1">
                    <a:lumMod val="50000"/>
                    <a:lumOff val="50000"/>
                  </a:schemeClr>
                </a:solidFill>
                <a:latin typeface="Consolas"/>
                <a:ea typeface="Calibri"/>
                <a:cs typeface="Cordia New"/>
              </a:rPr>
              <a:t> </a:t>
            </a:r>
            <a:r>
              <a:rPr lang="en-US" sz="1100" dirty="0" err="1">
                <a:solidFill>
                  <a:schemeClr val="tx1">
                    <a:lumMod val="50000"/>
                    <a:lumOff val="50000"/>
                  </a:schemeClr>
                </a:solidFill>
                <a:latin typeface="Consolas"/>
                <a:ea typeface="Calibri"/>
                <a:cs typeface="Cordia New"/>
              </a:rPr>
              <a:t>i</a:t>
            </a:r>
            <a:r>
              <a:rPr lang="en-US" sz="1100" dirty="0">
                <a:solidFill>
                  <a:schemeClr val="tx1">
                    <a:lumMod val="50000"/>
                    <a:lumOff val="50000"/>
                  </a:schemeClr>
                </a:solidFill>
                <a:latin typeface="Consolas"/>
                <a:ea typeface="Calibri"/>
                <a:cs typeface="Cordia New"/>
              </a:rPr>
              <a:t> = 0; </a:t>
            </a:r>
            <a:r>
              <a:rPr lang="en-US" sz="1100" dirty="0" err="1">
                <a:solidFill>
                  <a:schemeClr val="tx1">
                    <a:lumMod val="50000"/>
                    <a:lumOff val="50000"/>
                  </a:schemeClr>
                </a:solidFill>
                <a:latin typeface="Consolas"/>
                <a:ea typeface="Calibri"/>
                <a:cs typeface="Cordia New"/>
              </a:rPr>
              <a:t>i</a:t>
            </a:r>
            <a:r>
              <a:rPr lang="en-US" sz="1100" dirty="0">
                <a:solidFill>
                  <a:schemeClr val="tx1">
                    <a:lumMod val="50000"/>
                    <a:lumOff val="50000"/>
                  </a:schemeClr>
                </a:solidFill>
                <a:latin typeface="Consolas"/>
                <a:ea typeface="Calibri"/>
                <a:cs typeface="Cordia New"/>
              </a:rPr>
              <a:t> &lt; </a:t>
            </a:r>
            <a:r>
              <a:rPr lang="en-US" sz="1100" dirty="0" err="1">
                <a:solidFill>
                  <a:schemeClr val="tx1">
                    <a:lumMod val="50000"/>
                    <a:lumOff val="50000"/>
                  </a:schemeClr>
                </a:solidFill>
                <a:latin typeface="Consolas"/>
                <a:ea typeface="Calibri"/>
                <a:cs typeface="Cordia New"/>
              </a:rPr>
              <a:t>self.GetChildren</a:t>
            </a:r>
            <a:r>
              <a:rPr lang="en-US" sz="1100" dirty="0">
                <a:solidFill>
                  <a:schemeClr val="tx1">
                    <a:lumMod val="50000"/>
                    <a:lumOff val="50000"/>
                  </a:schemeClr>
                </a:solidFill>
                <a:latin typeface="Consolas"/>
                <a:ea typeface="Calibri"/>
                <a:cs typeface="Cordia New"/>
              </a:rPr>
              <a:t>().length; </a:t>
            </a:r>
            <a:r>
              <a:rPr lang="en-US" sz="1100" dirty="0" err="1">
                <a:solidFill>
                  <a:schemeClr val="tx1">
                    <a:lumMod val="50000"/>
                    <a:lumOff val="50000"/>
                  </a:schemeClr>
                </a:solidFill>
                <a:latin typeface="Consolas"/>
                <a:ea typeface="Calibri"/>
                <a:cs typeface="Cordia New"/>
              </a:rPr>
              <a:t>i</a:t>
            </a:r>
            <a:r>
              <a:rPr lang="en-US" sz="1100" dirty="0">
                <a:solidFill>
                  <a:schemeClr val="tx1">
                    <a:lumMod val="50000"/>
                    <a:lumOff val="50000"/>
                  </a:schemeClr>
                </a:solidFill>
                <a:latin typeface="Consolas"/>
                <a:ea typeface="Calibri"/>
                <a:cs typeface="Cordia New"/>
              </a:rPr>
              <a:t>++) {</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r>
              <a:rPr lang="en-US" sz="1100" dirty="0" err="1">
                <a:solidFill>
                  <a:schemeClr val="tx1">
                    <a:lumMod val="50000"/>
                    <a:lumOff val="50000"/>
                  </a:schemeClr>
                </a:solidFill>
                <a:latin typeface="Consolas"/>
                <a:ea typeface="Calibri"/>
                <a:cs typeface="Cordia New"/>
              </a:rPr>
              <a:t>self.GetChildren</a:t>
            </a:r>
            <a:r>
              <a:rPr lang="en-US" sz="1100" dirty="0">
                <a:solidFill>
                  <a:schemeClr val="tx1">
                    <a:lumMod val="50000"/>
                    <a:lumOff val="50000"/>
                  </a:schemeClr>
                </a:solidFill>
                <a:latin typeface="Consolas"/>
                <a:ea typeface="Calibri"/>
                <a:cs typeface="Cordia New"/>
              </a:rPr>
              <a:t>()[</a:t>
            </a:r>
            <a:r>
              <a:rPr lang="en-US" sz="1100" dirty="0" err="1">
                <a:solidFill>
                  <a:schemeClr val="tx1">
                    <a:lumMod val="50000"/>
                    <a:lumOff val="50000"/>
                  </a:schemeClr>
                </a:solidFill>
                <a:latin typeface="Consolas"/>
                <a:ea typeface="Calibri"/>
                <a:cs typeface="Cordia New"/>
              </a:rPr>
              <a:t>i</a:t>
            </a:r>
            <a:r>
              <a:rPr lang="en-US" sz="1100" dirty="0">
                <a:solidFill>
                  <a:schemeClr val="tx1">
                    <a:lumMod val="50000"/>
                    <a:lumOff val="50000"/>
                  </a:schemeClr>
                </a:solidFill>
                <a:latin typeface="Consolas"/>
                <a:ea typeface="Calibri"/>
                <a:cs typeface="Cordia New"/>
              </a:rPr>
              <a:t>].</a:t>
            </a:r>
            <a:r>
              <a:rPr lang="en-US" sz="1100" dirty="0" err="1">
                <a:solidFill>
                  <a:schemeClr val="tx1">
                    <a:lumMod val="50000"/>
                    <a:lumOff val="50000"/>
                  </a:schemeClr>
                </a:solidFill>
                <a:latin typeface="Consolas"/>
                <a:ea typeface="Calibri"/>
                <a:cs typeface="Cordia New"/>
              </a:rPr>
              <a:t>AccumCollisions</a:t>
            </a:r>
            <a:r>
              <a:rPr lang="en-US" sz="1100" dirty="0">
                <a:solidFill>
                  <a:schemeClr val="tx1">
                    <a:lumMod val="50000"/>
                    <a:lumOff val="50000"/>
                  </a:schemeClr>
                </a:solidFill>
                <a:latin typeface="Consolas"/>
                <a:ea typeface="Calibri"/>
                <a:cs typeface="Cordia New"/>
              </a:rPr>
              <a:t>(_</a:t>
            </a:r>
            <a:r>
              <a:rPr lang="en-US" sz="1100" dirty="0" err="1">
                <a:solidFill>
                  <a:schemeClr val="tx1">
                    <a:lumMod val="50000"/>
                    <a:lumOff val="50000"/>
                  </a:schemeClr>
                </a:solidFill>
                <a:latin typeface="Consolas"/>
                <a:ea typeface="Calibri"/>
                <a:cs typeface="Cordia New"/>
              </a:rPr>
              <a:t>MsePos</a:t>
            </a:r>
            <a:r>
              <a:rPr lang="en-US" sz="1100" dirty="0">
                <a:solidFill>
                  <a:schemeClr val="tx1">
                    <a:lumMod val="50000"/>
                    <a:lumOff val="50000"/>
                  </a:schemeClr>
                </a:solidFill>
                <a:latin typeface="Consolas"/>
                <a:ea typeface="Calibri"/>
                <a:cs typeface="Cordia New"/>
              </a:rPr>
              <a:t>, collisions);</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r>
              <a:rPr lang="en-US" sz="1100" dirty="0" smtClean="0">
                <a:solidFill>
                  <a:schemeClr val="tx1">
                    <a:lumMod val="50000"/>
                    <a:lumOff val="50000"/>
                  </a:schemeClr>
                </a:solidFill>
                <a:latin typeface="Consolas"/>
                <a:ea typeface="Calibri"/>
                <a:cs typeface="Cordia New"/>
              </a:rPr>
              <a:t>}</a:t>
            </a:r>
          </a:p>
          <a:p>
            <a:pPr>
              <a:lnSpc>
                <a:spcPct val="115000"/>
              </a:lnSpc>
            </a:pP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r>
              <a:rPr lang="en-US" sz="1100" dirty="0" smtClean="0">
                <a:solidFill>
                  <a:schemeClr val="tx1">
                    <a:lumMod val="50000"/>
                    <a:lumOff val="50000"/>
                  </a:schemeClr>
                </a:solidFill>
                <a:latin typeface="Consolas"/>
                <a:ea typeface="Calibri"/>
                <a:cs typeface="Cordia New"/>
              </a:rPr>
              <a:t>           </a:t>
            </a:r>
            <a:r>
              <a:rPr lang="en-US" sz="1100" dirty="0">
                <a:solidFill>
                  <a:schemeClr val="tx1">
                    <a:lumMod val="50000"/>
                    <a:lumOff val="50000"/>
                  </a:schemeClr>
                </a:solidFill>
                <a:latin typeface="Consolas"/>
                <a:ea typeface="Calibri"/>
                <a:cs typeface="Cordia New"/>
              </a:rPr>
              <a:t>if (</a:t>
            </a:r>
            <a:r>
              <a:rPr lang="en-US" sz="1100" dirty="0" err="1">
                <a:solidFill>
                  <a:schemeClr val="tx1">
                    <a:lumMod val="50000"/>
                    <a:lumOff val="50000"/>
                  </a:schemeClr>
                </a:solidFill>
                <a:latin typeface="Consolas"/>
                <a:ea typeface="Calibri"/>
                <a:cs typeface="Cordia New"/>
              </a:rPr>
              <a:t>collisions.length</a:t>
            </a:r>
            <a:r>
              <a:rPr lang="en-US" sz="1100" dirty="0">
                <a:solidFill>
                  <a:schemeClr val="tx1">
                    <a:lumMod val="50000"/>
                    <a:lumOff val="50000"/>
                  </a:schemeClr>
                </a:solidFill>
                <a:latin typeface="Consolas"/>
                <a:ea typeface="Calibri"/>
                <a:cs typeface="Cordia New"/>
              </a:rPr>
              <a:t> &gt; 0) {</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r>
              <a:rPr lang="en-US" sz="1100" dirty="0" err="1">
                <a:solidFill>
                  <a:schemeClr val="tx1">
                    <a:lumMod val="50000"/>
                    <a:lumOff val="50000"/>
                  </a:schemeClr>
                </a:solidFill>
                <a:latin typeface="Consolas"/>
                <a:ea typeface="Calibri"/>
                <a:cs typeface="Cordia New"/>
              </a:rPr>
              <a:t>var</a:t>
            </a:r>
            <a:r>
              <a:rPr lang="en-US" sz="1100" dirty="0">
                <a:solidFill>
                  <a:schemeClr val="tx1">
                    <a:lumMod val="50000"/>
                    <a:lumOff val="50000"/>
                  </a:schemeClr>
                </a:solidFill>
                <a:latin typeface="Consolas"/>
                <a:ea typeface="Calibri"/>
                <a:cs typeface="Cordia New"/>
              </a:rPr>
              <a:t> </a:t>
            </a:r>
            <a:r>
              <a:rPr lang="en-US" sz="1100" dirty="0" err="1">
                <a:solidFill>
                  <a:schemeClr val="tx1">
                    <a:lumMod val="50000"/>
                    <a:lumOff val="50000"/>
                  </a:schemeClr>
                </a:solidFill>
                <a:latin typeface="Consolas"/>
                <a:ea typeface="Calibri"/>
                <a:cs typeface="Cordia New"/>
              </a:rPr>
              <a:t>colList</a:t>
            </a:r>
            <a:r>
              <a:rPr lang="en-US" sz="1100" dirty="0">
                <a:solidFill>
                  <a:schemeClr val="tx1">
                    <a:lumMod val="50000"/>
                    <a:lumOff val="50000"/>
                  </a:schemeClr>
                </a:solidFill>
                <a:latin typeface="Consolas"/>
                <a:ea typeface="Calibri"/>
                <a:cs typeface="Cordia New"/>
              </a:rPr>
              <a:t> = collisions[</a:t>
            </a:r>
            <a:r>
              <a:rPr lang="en-US" sz="1100" dirty="0" err="1">
                <a:solidFill>
                  <a:schemeClr val="tx1">
                    <a:lumMod val="50000"/>
                    <a:lumOff val="50000"/>
                  </a:schemeClr>
                </a:solidFill>
                <a:latin typeface="Consolas"/>
                <a:ea typeface="Calibri"/>
                <a:cs typeface="Cordia New"/>
              </a:rPr>
              <a:t>collisions.length</a:t>
            </a:r>
            <a:r>
              <a:rPr lang="en-US" sz="1100" dirty="0">
                <a:solidFill>
                  <a:schemeClr val="tx1">
                    <a:lumMod val="50000"/>
                    <a:lumOff val="50000"/>
                  </a:schemeClr>
                </a:solidFill>
                <a:latin typeface="Consolas"/>
                <a:ea typeface="Calibri"/>
                <a:cs typeface="Cordia New"/>
              </a:rPr>
              <a:t> - 1];</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r>
              <a:rPr lang="en-US" sz="1100" dirty="0" err="1">
                <a:solidFill>
                  <a:schemeClr val="tx1">
                    <a:lumMod val="50000"/>
                    <a:lumOff val="50000"/>
                  </a:schemeClr>
                </a:solidFill>
                <a:latin typeface="Consolas"/>
                <a:ea typeface="Calibri"/>
                <a:cs typeface="Cordia New"/>
              </a:rPr>
              <a:t>var</a:t>
            </a:r>
            <a:r>
              <a:rPr lang="en-US" sz="1100" dirty="0">
                <a:solidFill>
                  <a:schemeClr val="tx1">
                    <a:lumMod val="50000"/>
                    <a:lumOff val="50000"/>
                  </a:schemeClr>
                </a:solidFill>
                <a:latin typeface="Consolas"/>
                <a:ea typeface="Calibri"/>
                <a:cs typeface="Cordia New"/>
              </a:rPr>
              <a:t> column = </a:t>
            </a:r>
            <a:r>
              <a:rPr lang="en-US" sz="1100" dirty="0" err="1">
                <a:solidFill>
                  <a:schemeClr val="tx1">
                    <a:lumMod val="50000"/>
                    <a:lumOff val="50000"/>
                  </a:schemeClr>
                </a:solidFill>
                <a:latin typeface="Consolas"/>
                <a:ea typeface="Calibri"/>
                <a:cs typeface="Cordia New"/>
              </a:rPr>
              <a:t>colList.GetType</a:t>
            </a:r>
            <a:r>
              <a:rPr lang="en-US" sz="1100" dirty="0">
                <a:solidFill>
                  <a:schemeClr val="tx1">
                    <a:lumMod val="50000"/>
                    <a:lumOff val="50000"/>
                  </a:schemeClr>
                </a:solidFill>
                <a:latin typeface="Consolas"/>
                <a:ea typeface="Calibri"/>
                <a:cs typeface="Cordia New"/>
              </a:rPr>
              <a:t>() == '</a:t>
            </a:r>
            <a:r>
              <a:rPr lang="en-US" sz="1100" dirty="0" err="1">
                <a:solidFill>
                  <a:schemeClr val="tx1">
                    <a:lumMod val="50000"/>
                    <a:lumOff val="50000"/>
                  </a:schemeClr>
                </a:solidFill>
                <a:latin typeface="Consolas"/>
                <a:ea typeface="Calibri"/>
                <a:cs typeface="Cordia New"/>
              </a:rPr>
              <a:t>DGColList</a:t>
            </a:r>
            <a:r>
              <a:rPr lang="en-US" sz="1100" dirty="0">
                <a:solidFill>
                  <a:schemeClr val="tx1">
                    <a:lumMod val="50000"/>
                    <a:lumOff val="50000"/>
                  </a:schemeClr>
                </a:solidFill>
                <a:latin typeface="Consolas"/>
                <a:ea typeface="Calibri"/>
                <a:cs typeface="Cordia New"/>
              </a:rPr>
              <a:t>' ? </a:t>
            </a:r>
            <a:r>
              <a:rPr lang="en-US" sz="1100" dirty="0" err="1">
                <a:solidFill>
                  <a:schemeClr val="tx1">
                    <a:lumMod val="50000"/>
                    <a:lumOff val="50000"/>
                  </a:schemeClr>
                </a:solidFill>
                <a:latin typeface="Consolas"/>
                <a:ea typeface="Calibri"/>
                <a:cs typeface="Cordia New"/>
              </a:rPr>
              <a:t>colList.GetColumnAtPoint</a:t>
            </a:r>
            <a:r>
              <a:rPr lang="en-US" sz="1100" dirty="0">
                <a:solidFill>
                  <a:schemeClr val="tx1">
                    <a:lumMod val="50000"/>
                    <a:lumOff val="50000"/>
                  </a:schemeClr>
                </a:solidFill>
                <a:latin typeface="Consolas"/>
                <a:ea typeface="Calibri"/>
                <a:cs typeface="Cordia New"/>
              </a:rPr>
              <a:t>(_</a:t>
            </a:r>
            <a:r>
              <a:rPr lang="en-US" sz="1100" dirty="0" err="1">
                <a:solidFill>
                  <a:schemeClr val="tx1">
                    <a:lumMod val="50000"/>
                    <a:lumOff val="50000"/>
                  </a:schemeClr>
                </a:solidFill>
                <a:latin typeface="Consolas"/>
                <a:ea typeface="Calibri"/>
                <a:cs typeface="Cordia New"/>
              </a:rPr>
              <a:t>MsePos</a:t>
            </a:r>
            <a:r>
              <a:rPr lang="en-US" sz="1100" dirty="0">
                <a:solidFill>
                  <a:schemeClr val="tx1">
                    <a:lumMod val="50000"/>
                    <a:lumOff val="50000"/>
                  </a:schemeClr>
                </a:solidFill>
                <a:latin typeface="Consolas"/>
                <a:ea typeface="Calibri"/>
                <a:cs typeface="Cordia New"/>
              </a:rPr>
              <a:t>) : null;</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if (column != null &amp;&amp; </a:t>
            </a:r>
            <a:r>
              <a:rPr lang="en-US" sz="1100" dirty="0" err="1">
                <a:solidFill>
                  <a:schemeClr val="tx1">
                    <a:lumMod val="50000"/>
                    <a:lumOff val="50000"/>
                  </a:schemeClr>
                </a:solidFill>
                <a:latin typeface="Consolas"/>
                <a:ea typeface="Calibri"/>
                <a:cs typeface="Cordia New"/>
              </a:rPr>
              <a:t>column.DataType</a:t>
            </a:r>
            <a:r>
              <a:rPr lang="en-US" sz="1100" dirty="0">
                <a:solidFill>
                  <a:schemeClr val="tx1">
                    <a:lumMod val="50000"/>
                    <a:lumOff val="50000"/>
                  </a:schemeClr>
                </a:solidFill>
                <a:latin typeface="Consolas"/>
                <a:ea typeface="Calibri"/>
                <a:cs typeface="Cordia New"/>
              </a:rPr>
              <a:t> == _</a:t>
            </a:r>
            <a:r>
              <a:rPr lang="en-US" sz="1100" dirty="0" err="1">
                <a:solidFill>
                  <a:schemeClr val="tx1">
                    <a:lumMod val="50000"/>
                    <a:lumOff val="50000"/>
                  </a:schemeClr>
                </a:solidFill>
                <a:latin typeface="Consolas"/>
                <a:ea typeface="Calibri"/>
                <a:cs typeface="Cordia New"/>
              </a:rPr>
              <a:t>CurrentFK.GetFromColumn</a:t>
            </a:r>
            <a:r>
              <a:rPr lang="en-US" sz="1100" dirty="0">
                <a:solidFill>
                  <a:schemeClr val="tx1">
                    <a:lumMod val="50000"/>
                    <a:lumOff val="50000"/>
                  </a:schemeClr>
                </a:solidFill>
                <a:latin typeface="Consolas"/>
                <a:ea typeface="Calibri"/>
                <a:cs typeface="Cordia New"/>
              </a:rPr>
              <a:t>().</a:t>
            </a:r>
            <a:r>
              <a:rPr lang="en-US" sz="1100" dirty="0" err="1">
                <a:solidFill>
                  <a:schemeClr val="tx1">
                    <a:lumMod val="50000"/>
                    <a:lumOff val="50000"/>
                  </a:schemeClr>
                </a:solidFill>
                <a:latin typeface="Consolas"/>
                <a:ea typeface="Calibri"/>
                <a:cs typeface="Cordia New"/>
              </a:rPr>
              <a:t>DataType</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&amp;&amp; column != _</a:t>
            </a:r>
            <a:r>
              <a:rPr lang="en-US" sz="1100" dirty="0" err="1">
                <a:solidFill>
                  <a:schemeClr val="tx1">
                    <a:lumMod val="50000"/>
                    <a:lumOff val="50000"/>
                  </a:schemeClr>
                </a:solidFill>
                <a:latin typeface="Consolas"/>
                <a:ea typeface="Calibri"/>
                <a:cs typeface="Cordia New"/>
              </a:rPr>
              <a:t>CurrentFK.GetFromColumn</a:t>
            </a:r>
            <a:r>
              <a:rPr lang="en-US" sz="1100" dirty="0">
                <a:solidFill>
                  <a:schemeClr val="tx1">
                    <a:lumMod val="50000"/>
                    <a:lumOff val="50000"/>
                  </a:schemeClr>
                </a:solidFill>
                <a:latin typeface="Consolas"/>
                <a:ea typeface="Calibri"/>
                <a:cs typeface="Cordia New"/>
              </a:rPr>
              <a:t>()) {</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_</a:t>
            </a:r>
            <a:r>
              <a:rPr lang="en-US" sz="1100" dirty="0" err="1">
                <a:solidFill>
                  <a:schemeClr val="tx1">
                    <a:lumMod val="50000"/>
                    <a:lumOff val="50000"/>
                  </a:schemeClr>
                </a:solidFill>
                <a:latin typeface="Consolas"/>
                <a:ea typeface="Calibri"/>
                <a:cs typeface="Cordia New"/>
              </a:rPr>
              <a:t>CurrentFK.SetTo</a:t>
            </a:r>
            <a:r>
              <a:rPr lang="en-US" sz="1100" dirty="0">
                <a:solidFill>
                  <a:schemeClr val="tx1">
                    <a:lumMod val="50000"/>
                    <a:lumOff val="50000"/>
                  </a:schemeClr>
                </a:solidFill>
                <a:latin typeface="Consolas"/>
                <a:ea typeface="Calibri"/>
                <a:cs typeface="Cordia New"/>
              </a:rPr>
              <a:t>(</a:t>
            </a:r>
            <a:r>
              <a:rPr lang="en-US" sz="1100" dirty="0" err="1">
                <a:solidFill>
                  <a:schemeClr val="tx1">
                    <a:lumMod val="50000"/>
                    <a:lumOff val="50000"/>
                  </a:schemeClr>
                </a:solidFill>
                <a:latin typeface="Consolas"/>
                <a:ea typeface="Calibri"/>
                <a:cs typeface="Cordia New"/>
              </a:rPr>
              <a:t>colList.GetParent</a:t>
            </a:r>
            <a:r>
              <a:rPr lang="en-US" sz="1100" dirty="0">
                <a:solidFill>
                  <a:schemeClr val="tx1">
                    <a:lumMod val="50000"/>
                    <a:lumOff val="50000"/>
                  </a:schemeClr>
                </a:solidFill>
                <a:latin typeface="Consolas"/>
                <a:ea typeface="Calibri"/>
                <a:cs typeface="Cordia New"/>
              </a:rPr>
              <a:t>(), column);</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 else {</a:t>
            </a:r>
            <a:endParaRPr lang="en-US" dirty="0">
              <a:solidFill>
                <a:schemeClr val="tx1">
                  <a:lumMod val="50000"/>
                  <a:lumOff val="50000"/>
                </a:schemeClr>
              </a:solidFill>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smtClean="0">
                <a:solidFill>
                  <a:srgbClr val="008000"/>
                </a:solidFill>
                <a:latin typeface="Consolas"/>
                <a:ea typeface="Calibri"/>
                <a:cs typeface="Cordia New"/>
              </a:rPr>
              <a:t>// </a:t>
            </a:r>
            <a:r>
              <a:rPr lang="en-US" sz="1600" dirty="0">
                <a:solidFill>
                  <a:srgbClr val="008000"/>
                </a:solidFill>
                <a:latin typeface="Consolas"/>
                <a:ea typeface="Calibri"/>
                <a:cs typeface="Cordia New"/>
              </a:rPr>
              <a:t>cancel adding the foreign key if no column was</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smtClean="0">
                <a:solidFill>
                  <a:srgbClr val="008000"/>
                </a:solidFill>
                <a:latin typeface="Consolas"/>
                <a:ea typeface="Calibri"/>
                <a:cs typeface="Cordia New"/>
              </a:rPr>
              <a:t>// </a:t>
            </a:r>
            <a:r>
              <a:rPr lang="en-US" sz="1600" dirty="0">
                <a:solidFill>
                  <a:srgbClr val="008000"/>
                </a:solidFill>
                <a:latin typeface="Consolas"/>
                <a:ea typeface="Calibri"/>
                <a:cs typeface="Cordia New"/>
              </a:rPr>
              <a:t>clicked</a:t>
            </a:r>
            <a:endParaRPr lang="en-US" sz="20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100" dirty="0" err="1">
                <a:solidFill>
                  <a:schemeClr val="tx1">
                    <a:lumMod val="50000"/>
                    <a:lumOff val="50000"/>
                  </a:schemeClr>
                </a:solidFill>
                <a:latin typeface="Consolas"/>
                <a:ea typeface="Calibri"/>
                <a:cs typeface="Cordia New"/>
              </a:rPr>
              <a:t>self.GetChildren</a:t>
            </a:r>
            <a:r>
              <a:rPr lang="en-US" sz="1100" dirty="0">
                <a:solidFill>
                  <a:schemeClr val="tx1">
                    <a:lumMod val="50000"/>
                    <a:lumOff val="50000"/>
                  </a:schemeClr>
                </a:solidFill>
                <a:latin typeface="Consolas"/>
                <a:ea typeface="Calibri"/>
                <a:cs typeface="Cordia New"/>
              </a:rPr>
              <a:t>().splice(</a:t>
            </a:r>
            <a:r>
              <a:rPr lang="en-US" sz="1100" dirty="0" err="1">
                <a:solidFill>
                  <a:schemeClr val="tx1">
                    <a:lumMod val="50000"/>
                    <a:lumOff val="50000"/>
                  </a:schemeClr>
                </a:solidFill>
                <a:latin typeface="Consolas"/>
                <a:ea typeface="Calibri"/>
                <a:cs typeface="Cordia New"/>
              </a:rPr>
              <a:t>self.GetChildren</a:t>
            </a:r>
            <a:r>
              <a:rPr lang="en-US" sz="1100" dirty="0">
                <a:solidFill>
                  <a:schemeClr val="tx1">
                    <a:lumMod val="50000"/>
                    <a:lumOff val="50000"/>
                  </a:schemeClr>
                </a:solidFill>
                <a:latin typeface="Consolas"/>
                <a:ea typeface="Calibri"/>
                <a:cs typeface="Cordia New"/>
              </a:rPr>
              <a:t>().</a:t>
            </a:r>
            <a:r>
              <a:rPr lang="en-US" sz="1100" dirty="0" err="1">
                <a:solidFill>
                  <a:schemeClr val="tx1">
                    <a:lumMod val="50000"/>
                    <a:lumOff val="50000"/>
                  </a:schemeClr>
                </a:solidFill>
                <a:latin typeface="Consolas"/>
                <a:ea typeface="Calibri"/>
                <a:cs typeface="Cordia New"/>
              </a:rPr>
              <a:t>indexOf</a:t>
            </a:r>
            <a:r>
              <a:rPr lang="en-US" sz="1100" dirty="0">
                <a:solidFill>
                  <a:schemeClr val="tx1">
                    <a:lumMod val="50000"/>
                    <a:lumOff val="50000"/>
                  </a:schemeClr>
                </a:solidFill>
                <a:latin typeface="Consolas"/>
                <a:ea typeface="Calibri"/>
                <a:cs typeface="Cordia New"/>
              </a:rPr>
              <a:t>(_</a:t>
            </a:r>
            <a:r>
              <a:rPr lang="en-US" sz="1100" dirty="0" err="1">
                <a:solidFill>
                  <a:schemeClr val="tx1">
                    <a:lumMod val="50000"/>
                    <a:lumOff val="50000"/>
                  </a:schemeClr>
                </a:solidFill>
                <a:latin typeface="Consolas"/>
                <a:ea typeface="Calibri"/>
                <a:cs typeface="Cordia New"/>
              </a:rPr>
              <a:t>CurrentFK</a:t>
            </a:r>
            <a:r>
              <a:rPr lang="en-US" sz="1100" dirty="0">
                <a:solidFill>
                  <a:schemeClr val="tx1">
                    <a:lumMod val="50000"/>
                    <a:lumOff val="50000"/>
                  </a:schemeClr>
                </a:solidFill>
                <a:latin typeface="Consolas"/>
                <a:ea typeface="Calibri"/>
                <a:cs typeface="Cordia New"/>
              </a:rPr>
              <a:t>), 1);</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_</a:t>
            </a:r>
            <a:r>
              <a:rPr lang="en-US" sz="1100" dirty="0" err="1">
                <a:solidFill>
                  <a:schemeClr val="tx1">
                    <a:lumMod val="50000"/>
                    <a:lumOff val="50000"/>
                  </a:schemeClr>
                </a:solidFill>
                <a:latin typeface="Consolas"/>
                <a:ea typeface="Calibri"/>
                <a:cs typeface="Cordia New"/>
              </a:rPr>
              <a:t>CurrentFK.OverrideEndPoint</a:t>
            </a:r>
            <a:r>
              <a:rPr lang="en-US" sz="1100" dirty="0">
                <a:solidFill>
                  <a:schemeClr val="tx1">
                    <a:lumMod val="50000"/>
                    <a:lumOff val="50000"/>
                  </a:schemeClr>
                </a:solidFill>
                <a:latin typeface="Consolas"/>
                <a:ea typeface="Calibri"/>
                <a:cs typeface="Cordia New"/>
              </a:rPr>
              <a:t>(null);</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r>
              <a:rPr lang="en-US" sz="1100" dirty="0" err="1">
                <a:solidFill>
                  <a:schemeClr val="tx1">
                    <a:lumMod val="50000"/>
                    <a:lumOff val="50000"/>
                  </a:schemeClr>
                </a:solidFill>
                <a:latin typeface="Consolas"/>
                <a:ea typeface="Calibri"/>
                <a:cs typeface="Cordia New"/>
              </a:rPr>
              <a:t>self.SetDragMode</a:t>
            </a:r>
            <a:r>
              <a:rPr lang="en-US" sz="1100" dirty="0">
                <a:solidFill>
                  <a:schemeClr val="tx1">
                    <a:lumMod val="50000"/>
                    <a:lumOff val="50000"/>
                  </a:schemeClr>
                </a:solidFill>
                <a:latin typeface="Consolas"/>
                <a:ea typeface="Calibri"/>
                <a:cs typeface="Cordia New"/>
              </a:rPr>
              <a:t>(false);</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_</a:t>
            </a:r>
            <a:r>
              <a:rPr lang="en-US" sz="1100" dirty="0" err="1">
                <a:solidFill>
                  <a:schemeClr val="tx1">
                    <a:lumMod val="50000"/>
                    <a:lumOff val="50000"/>
                  </a:schemeClr>
                </a:solidFill>
                <a:latin typeface="Consolas"/>
                <a:ea typeface="Calibri"/>
                <a:cs typeface="Cordia New"/>
              </a:rPr>
              <a:t>CurrentFK</a:t>
            </a:r>
            <a:r>
              <a:rPr lang="en-US" sz="1100" dirty="0">
                <a:solidFill>
                  <a:schemeClr val="tx1">
                    <a:lumMod val="50000"/>
                    <a:lumOff val="50000"/>
                  </a:schemeClr>
                </a:solidFill>
                <a:latin typeface="Consolas"/>
                <a:ea typeface="Calibri"/>
                <a:cs typeface="Cordia New"/>
              </a:rPr>
              <a:t> = null;</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return false;</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endParaRPr lang="en-US" sz="1400" dirty="0">
              <a:solidFill>
                <a:schemeClr val="tx1">
                  <a:lumMod val="50000"/>
                  <a:lumOff val="50000"/>
                </a:schemeClr>
              </a:solidFill>
              <a:ea typeface="Calibri"/>
              <a:cs typeface="Cordia New"/>
            </a:endParaRPr>
          </a:p>
          <a:p>
            <a:pPr>
              <a:lnSpc>
                <a:spcPct val="115000"/>
              </a:lnSpc>
            </a:pPr>
            <a:r>
              <a:rPr lang="en-US" sz="1100" dirty="0">
                <a:solidFill>
                  <a:schemeClr val="tx1">
                    <a:lumMod val="50000"/>
                    <a:lumOff val="50000"/>
                  </a:schemeClr>
                </a:solidFill>
                <a:latin typeface="Consolas"/>
                <a:ea typeface="Calibri"/>
                <a:cs typeface="Cordia New"/>
              </a:rPr>
              <a:t>    }</a:t>
            </a:r>
            <a:endParaRPr lang="en-US" sz="1600" dirty="0">
              <a:solidFill>
                <a:schemeClr val="tx1">
                  <a:lumMod val="50000"/>
                  <a:lumOff val="50000"/>
                </a:schemeClr>
              </a:solidFill>
              <a:ea typeface="Calibri"/>
              <a:cs typeface="Cordia New"/>
            </a:endParaRPr>
          </a:p>
          <a:p>
            <a:pPr>
              <a:lnSpc>
                <a:spcPct val="115000"/>
              </a:lnSpc>
            </a:pP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FF"/>
                </a:solidFill>
                <a:latin typeface="Consolas"/>
                <a:ea typeface="Calibri"/>
                <a:cs typeface="Cordia New"/>
              </a:rPr>
              <a:t>var</a:t>
            </a: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prevSelected</a:t>
            </a:r>
            <a:r>
              <a:rPr lang="en-US" sz="1200" dirty="0">
                <a:solidFill>
                  <a:srgbClr val="000000"/>
                </a:solidFill>
                <a:latin typeface="Consolas"/>
                <a:ea typeface="Calibri"/>
                <a:cs typeface="Cordia New"/>
              </a:rPr>
              <a:t> = </a:t>
            </a:r>
            <a:r>
              <a:rPr lang="en-US" sz="1200" dirty="0" err="1">
                <a:solidFill>
                  <a:srgbClr val="000000"/>
                </a:solidFill>
                <a:latin typeface="Consolas"/>
                <a:ea typeface="Calibri"/>
                <a:cs typeface="Cordia New"/>
              </a:rPr>
              <a:t>self.SelectedTable</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self.SelectedTable</a:t>
            </a:r>
            <a:r>
              <a:rPr lang="en-US" sz="1200" dirty="0">
                <a:solidFill>
                  <a:srgbClr val="000000"/>
                </a:solidFill>
                <a:latin typeface="Consolas"/>
                <a:ea typeface="Calibri"/>
                <a:cs typeface="Cordia New"/>
              </a:rPr>
              <a:t> = </a:t>
            </a:r>
            <a:r>
              <a:rPr lang="en-US" sz="1200" dirty="0">
                <a:solidFill>
                  <a:srgbClr val="0000FF"/>
                </a:solidFill>
                <a:latin typeface="Consolas"/>
                <a:ea typeface="Calibri"/>
                <a:cs typeface="Cordia New"/>
              </a:rPr>
              <a:t>null</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self.SelectedGroup</a:t>
            </a:r>
            <a:r>
              <a:rPr lang="en-US" sz="1200" dirty="0">
                <a:solidFill>
                  <a:srgbClr val="000000"/>
                </a:solidFill>
                <a:latin typeface="Consolas"/>
                <a:ea typeface="Calibri"/>
                <a:cs typeface="Cordia New"/>
              </a:rPr>
              <a:t> = </a:t>
            </a:r>
            <a:r>
              <a:rPr lang="en-US" sz="1200" dirty="0">
                <a:solidFill>
                  <a:srgbClr val="0000FF"/>
                </a:solidFill>
                <a:latin typeface="Consolas"/>
                <a:ea typeface="Calibri"/>
                <a:cs typeface="Cordia New"/>
              </a:rPr>
              <a:t>null</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a:solidFill>
                  <a:srgbClr val="0000FF"/>
                </a:solidFill>
                <a:latin typeface="Consolas"/>
                <a:ea typeface="Calibri"/>
                <a:cs typeface="Cordia New"/>
              </a:rPr>
              <a:t>if</a:t>
            </a: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prevSelected</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prevSelected.Invalidate</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self.TriggerMouseEvent</a:t>
            </a:r>
            <a:r>
              <a:rPr lang="en-US" sz="1200" dirty="0">
                <a:solidFill>
                  <a:srgbClr val="000000"/>
                </a:solidFill>
                <a:latin typeface="Consolas"/>
                <a:ea typeface="Calibri"/>
                <a:cs typeface="Cordia New"/>
              </a:rPr>
              <a:t>(</a:t>
            </a:r>
            <a:r>
              <a:rPr lang="en-US" sz="1200" dirty="0">
                <a:solidFill>
                  <a:srgbClr val="A31515"/>
                </a:solidFill>
                <a:latin typeface="Consolas"/>
                <a:ea typeface="Calibri"/>
                <a:cs typeface="Cordia New"/>
              </a:rPr>
              <a:t>'</a:t>
            </a:r>
            <a:r>
              <a:rPr lang="en-US" sz="1200" dirty="0" err="1">
                <a:solidFill>
                  <a:srgbClr val="A31515"/>
                </a:solidFill>
                <a:latin typeface="Consolas"/>
                <a:ea typeface="Calibri"/>
                <a:cs typeface="Cordia New"/>
              </a:rPr>
              <a:t>MouseDown</a:t>
            </a:r>
            <a:r>
              <a:rPr lang="en-US" sz="1200" dirty="0">
                <a:solidFill>
                  <a:srgbClr val="A31515"/>
                </a:solidFill>
                <a:latin typeface="Consolas"/>
                <a:ea typeface="Calibri"/>
                <a:cs typeface="Cordia New"/>
              </a:rPr>
              <a:t>'</a:t>
            </a:r>
            <a:r>
              <a:rPr lang="en-US" sz="1200" dirty="0">
                <a:solidFill>
                  <a:srgbClr val="000000"/>
                </a:solidFill>
                <a:latin typeface="Consolas"/>
                <a:ea typeface="Calibri"/>
                <a:cs typeface="Cordia New"/>
              </a:rPr>
              <a:t>, e);</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self.MouseDown</a:t>
            </a:r>
            <a:r>
              <a:rPr lang="en-US" sz="1200" dirty="0">
                <a:solidFill>
                  <a:srgbClr val="000000"/>
                </a:solidFill>
                <a:latin typeface="Consolas"/>
                <a:ea typeface="Calibri"/>
                <a:cs typeface="Cordia New"/>
              </a:rPr>
              <a:t>(_</a:t>
            </a:r>
            <a:r>
              <a:rPr lang="en-US" sz="1200" dirty="0" err="1">
                <a:solidFill>
                  <a:srgbClr val="000000"/>
                </a:solidFill>
                <a:latin typeface="Consolas"/>
                <a:ea typeface="Calibri"/>
                <a:cs typeface="Cordia New"/>
              </a:rPr>
              <a:t>CreateMouseEvent</a:t>
            </a:r>
            <a:r>
              <a:rPr lang="en-US" sz="1200" dirty="0">
                <a:solidFill>
                  <a:srgbClr val="000000"/>
                </a:solidFill>
                <a:latin typeface="Consolas"/>
                <a:ea typeface="Calibri"/>
                <a:cs typeface="Cordia New"/>
              </a:rPr>
              <a:t>(e));</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a:solidFill>
                  <a:srgbClr val="008000"/>
                </a:solidFill>
                <a:latin typeface="Consolas"/>
                <a:ea typeface="Calibri"/>
                <a:cs typeface="Cordia New"/>
              </a:rPr>
              <a:t>// move the selected table to the end of the child list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a:solidFill>
                  <a:srgbClr val="008000"/>
                </a:solidFill>
                <a:latin typeface="Consolas"/>
                <a:ea typeface="Calibri"/>
                <a:cs typeface="Cordia New"/>
              </a:rPr>
              <a:t>// so that it is drawn above the rest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FF"/>
                </a:solidFill>
                <a:latin typeface="Consolas"/>
                <a:ea typeface="Calibri"/>
                <a:cs typeface="Cordia New"/>
              </a:rPr>
              <a:t>var</a:t>
            </a: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newSelected</a:t>
            </a:r>
            <a:r>
              <a:rPr lang="en-US" sz="1200" dirty="0">
                <a:solidFill>
                  <a:srgbClr val="000000"/>
                </a:solidFill>
                <a:latin typeface="Consolas"/>
                <a:ea typeface="Calibri"/>
                <a:cs typeface="Cordia New"/>
              </a:rPr>
              <a:t> = </a:t>
            </a:r>
            <a:r>
              <a:rPr lang="en-US" sz="1200" dirty="0">
                <a:solidFill>
                  <a:srgbClr val="0000FF"/>
                </a:solidFill>
                <a:latin typeface="Consolas"/>
                <a:ea typeface="Calibri"/>
                <a:cs typeface="Cordia New"/>
              </a:rPr>
              <a:t>null</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a:solidFill>
                  <a:srgbClr val="0000FF"/>
                </a:solidFill>
                <a:latin typeface="Consolas"/>
                <a:ea typeface="Calibri"/>
                <a:cs typeface="Cordia New"/>
              </a:rPr>
              <a:t>for</a:t>
            </a:r>
            <a:r>
              <a:rPr lang="en-US" sz="1200" dirty="0">
                <a:solidFill>
                  <a:srgbClr val="000000"/>
                </a:solidFill>
                <a:latin typeface="Consolas"/>
                <a:ea typeface="Calibri"/>
                <a:cs typeface="Cordia New"/>
              </a:rPr>
              <a:t> (</a:t>
            </a:r>
            <a:r>
              <a:rPr lang="en-US" sz="1200" dirty="0" err="1">
                <a:solidFill>
                  <a:srgbClr val="0000FF"/>
                </a:solidFill>
                <a:latin typeface="Consolas"/>
                <a:ea typeface="Calibri"/>
                <a:cs typeface="Cordia New"/>
              </a:rPr>
              <a:t>var</a:t>
            </a: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i</a:t>
            </a:r>
            <a:r>
              <a:rPr lang="en-US" sz="1200" dirty="0">
                <a:solidFill>
                  <a:srgbClr val="000000"/>
                </a:solidFill>
                <a:latin typeface="Consolas"/>
                <a:ea typeface="Calibri"/>
                <a:cs typeface="Cordia New"/>
              </a:rPr>
              <a:t> </a:t>
            </a:r>
            <a:r>
              <a:rPr lang="en-US" sz="1200" dirty="0">
                <a:solidFill>
                  <a:srgbClr val="0000FF"/>
                </a:solidFill>
                <a:latin typeface="Consolas"/>
                <a:ea typeface="Calibri"/>
                <a:cs typeface="Cordia New"/>
              </a:rPr>
              <a:t>in</a:t>
            </a: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self.GetChildren</a:t>
            </a: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FF"/>
                </a:solidFill>
                <a:latin typeface="Consolas"/>
                <a:ea typeface="Calibri"/>
                <a:cs typeface="Cordia New"/>
              </a:rPr>
              <a:t>var</a:t>
            </a:r>
            <a:r>
              <a:rPr lang="en-US" sz="1200" dirty="0">
                <a:solidFill>
                  <a:srgbClr val="000000"/>
                </a:solidFill>
                <a:latin typeface="Consolas"/>
                <a:ea typeface="Calibri"/>
                <a:cs typeface="Cordia New"/>
              </a:rPr>
              <a:t> t = </a:t>
            </a:r>
            <a:r>
              <a:rPr lang="en-US" sz="1200" dirty="0" err="1">
                <a:solidFill>
                  <a:srgbClr val="000000"/>
                </a:solidFill>
                <a:latin typeface="Consolas"/>
                <a:ea typeface="Calibri"/>
                <a:cs typeface="Cordia New"/>
              </a:rPr>
              <a:t>self.GetChildren</a:t>
            </a:r>
            <a:r>
              <a:rPr lang="en-US" sz="1200" dirty="0">
                <a:solidFill>
                  <a:srgbClr val="000000"/>
                </a:solidFill>
                <a:latin typeface="Consolas"/>
                <a:ea typeface="Calibri"/>
                <a:cs typeface="Cordia New"/>
              </a:rPr>
              <a:t>()[</a:t>
            </a:r>
            <a:r>
              <a:rPr lang="en-US" sz="1200" dirty="0" err="1">
                <a:solidFill>
                  <a:srgbClr val="000000"/>
                </a:solidFill>
                <a:latin typeface="Consolas"/>
                <a:ea typeface="Calibri"/>
                <a:cs typeface="Cordia New"/>
              </a:rPr>
              <a:t>i</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a:solidFill>
                  <a:srgbClr val="0000FF"/>
                </a:solidFill>
                <a:latin typeface="Consolas"/>
                <a:ea typeface="Calibri"/>
                <a:cs typeface="Cordia New"/>
              </a:rPr>
              <a:t>if</a:t>
            </a:r>
            <a:r>
              <a:rPr lang="en-US" sz="1200" dirty="0">
                <a:solidFill>
                  <a:srgbClr val="000000"/>
                </a:solidFill>
                <a:latin typeface="Consolas"/>
                <a:ea typeface="Calibri"/>
                <a:cs typeface="Cordia New"/>
              </a:rPr>
              <a:t> (t == </a:t>
            </a:r>
            <a:r>
              <a:rPr lang="en-US" sz="1200" dirty="0" err="1">
                <a:solidFill>
                  <a:srgbClr val="000000"/>
                </a:solidFill>
                <a:latin typeface="Consolas"/>
                <a:ea typeface="Calibri"/>
                <a:cs typeface="Cordia New"/>
              </a:rPr>
              <a:t>self.SelectedTable</a:t>
            </a: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newSelected</a:t>
            </a:r>
            <a:r>
              <a:rPr lang="en-US" sz="1200" dirty="0">
                <a:solidFill>
                  <a:srgbClr val="000000"/>
                </a:solidFill>
                <a:latin typeface="Consolas"/>
                <a:ea typeface="Calibri"/>
                <a:cs typeface="Cordia New"/>
              </a:rPr>
              <a:t> = 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self.GetChildren</a:t>
            </a:r>
            <a:r>
              <a:rPr lang="en-US" sz="1200" dirty="0">
                <a:solidFill>
                  <a:srgbClr val="000000"/>
                </a:solidFill>
                <a:latin typeface="Consolas"/>
                <a:ea typeface="Calibri"/>
                <a:cs typeface="Cordia New"/>
              </a:rPr>
              <a:t>().splice(</a:t>
            </a:r>
            <a:r>
              <a:rPr lang="en-US" sz="1200" dirty="0" err="1">
                <a:solidFill>
                  <a:srgbClr val="000000"/>
                </a:solidFill>
                <a:latin typeface="Consolas"/>
                <a:ea typeface="Calibri"/>
                <a:cs typeface="Cordia New"/>
              </a:rPr>
              <a:t>i</a:t>
            </a:r>
            <a:r>
              <a:rPr lang="en-US" sz="1200" dirty="0">
                <a:solidFill>
                  <a:srgbClr val="000000"/>
                </a:solidFill>
                <a:latin typeface="Consolas"/>
                <a:ea typeface="Calibri"/>
                <a:cs typeface="Cordia New"/>
              </a:rPr>
              <a:t>, 1);</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self.GetChildren</a:t>
            </a:r>
            <a:r>
              <a:rPr lang="en-US" sz="1200" dirty="0">
                <a:solidFill>
                  <a:srgbClr val="000000"/>
                </a:solidFill>
                <a:latin typeface="Consolas"/>
                <a:ea typeface="Calibri"/>
                <a:cs typeface="Cordia New"/>
              </a:rPr>
              <a:t>().push(t);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a:solidFill>
                  <a:srgbClr val="0000FF"/>
                </a:solidFill>
                <a:latin typeface="Consolas"/>
                <a:ea typeface="Calibri"/>
                <a:cs typeface="Cordia New"/>
              </a:rPr>
              <a:t>break</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a:solidFill>
                  <a:srgbClr val="0000FF"/>
                </a:solidFill>
                <a:latin typeface="Consolas"/>
                <a:ea typeface="Calibri"/>
                <a:cs typeface="Cordia New"/>
              </a:rPr>
              <a:t>if</a:t>
            </a: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prevSelected</a:t>
            </a:r>
            <a:r>
              <a:rPr lang="en-US" sz="1200" dirty="0">
                <a:solidFill>
                  <a:srgbClr val="000000"/>
                </a:solidFill>
                <a:latin typeface="Consolas"/>
                <a:ea typeface="Calibri"/>
                <a:cs typeface="Cordia New"/>
              </a:rPr>
              <a:t> &amp;&amp; </a:t>
            </a:r>
            <a:r>
              <a:rPr lang="en-US" sz="1200" dirty="0" err="1">
                <a:solidFill>
                  <a:srgbClr val="000000"/>
                </a:solidFill>
                <a:latin typeface="Consolas"/>
                <a:ea typeface="Calibri"/>
                <a:cs typeface="Cordia New"/>
              </a:rPr>
              <a:t>prevSelected</a:t>
            </a:r>
            <a:r>
              <a:rPr lang="en-US" sz="1200" dirty="0">
                <a:solidFill>
                  <a:srgbClr val="000000"/>
                </a:solidFill>
                <a:latin typeface="Consolas"/>
                <a:ea typeface="Calibri"/>
                <a:cs typeface="Cordia New"/>
              </a:rPr>
              <a:t> != </a:t>
            </a:r>
            <a:r>
              <a:rPr lang="en-US" sz="1200" dirty="0" err="1">
                <a:solidFill>
                  <a:srgbClr val="000000"/>
                </a:solidFill>
                <a:latin typeface="Consolas"/>
                <a:ea typeface="Calibri"/>
                <a:cs typeface="Cordia New"/>
              </a:rPr>
              <a:t>newSelected</a:t>
            </a: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prevSelected.Deselect</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a:solidFill>
                  <a:srgbClr val="008000"/>
                </a:solidFill>
                <a:latin typeface="Consolas"/>
                <a:ea typeface="Calibri"/>
                <a:cs typeface="Cordia New"/>
              </a:rPr>
              <a:t>// start the middle mouse scrolling</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a:solidFill>
                  <a:srgbClr val="0000FF"/>
                </a:solidFill>
                <a:latin typeface="Consolas"/>
                <a:ea typeface="Calibri"/>
                <a:cs typeface="Cordia New"/>
              </a:rPr>
              <a:t>if</a:t>
            </a: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e.which</a:t>
            </a:r>
            <a:r>
              <a:rPr lang="en-US" sz="1200" dirty="0">
                <a:solidFill>
                  <a:srgbClr val="000000"/>
                </a:solidFill>
                <a:latin typeface="Consolas"/>
                <a:ea typeface="Calibri"/>
                <a:cs typeface="Cordia New"/>
              </a:rPr>
              <a:t> == </a:t>
            </a:r>
            <a:r>
              <a:rPr lang="en-US" sz="1200" dirty="0" err="1">
                <a:solidFill>
                  <a:srgbClr val="000000"/>
                </a:solidFill>
                <a:latin typeface="Consolas"/>
                <a:ea typeface="Calibri"/>
                <a:cs typeface="Cordia New"/>
              </a:rPr>
              <a:t>MseButtons.Middle</a:t>
            </a: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self.StartMScroll</a:t>
            </a:r>
            <a:r>
              <a:rPr lang="en-US" sz="1200" dirty="0">
                <a:solidFill>
                  <a:srgbClr val="000000"/>
                </a:solidFill>
                <a:latin typeface="Consolas"/>
                <a:ea typeface="Calibri"/>
                <a:cs typeface="Cordia New"/>
              </a:rPr>
              <a:t>(</a:t>
            </a:r>
            <a:r>
              <a:rPr lang="en-US" sz="1200" dirty="0">
                <a:solidFill>
                  <a:srgbClr val="0000FF"/>
                </a:solidFill>
                <a:latin typeface="Consolas"/>
                <a:ea typeface="Calibri"/>
                <a:cs typeface="Cordia New"/>
              </a:rPr>
              <a:t>new</a:t>
            </a:r>
            <a:r>
              <a:rPr lang="en-US" sz="1200" dirty="0">
                <a:solidFill>
                  <a:srgbClr val="000000"/>
                </a:solidFill>
                <a:latin typeface="Consolas"/>
                <a:ea typeface="Calibri"/>
                <a:cs typeface="Cordia New"/>
              </a:rPr>
              <a:t> Pt(</a:t>
            </a:r>
            <a:r>
              <a:rPr lang="en-US" sz="1200" dirty="0" err="1">
                <a:solidFill>
                  <a:srgbClr val="000000"/>
                </a:solidFill>
                <a:latin typeface="Consolas"/>
                <a:ea typeface="Calibri"/>
                <a:cs typeface="Cordia New"/>
              </a:rPr>
              <a:t>e.pageX</a:t>
            </a:r>
            <a:r>
              <a:rPr lang="en-US" sz="1200" dirty="0">
                <a:solidFill>
                  <a:srgbClr val="000000"/>
                </a:solidFill>
                <a:latin typeface="Consolas"/>
                <a:ea typeface="Calibri"/>
                <a:cs typeface="Cordia New"/>
              </a:rPr>
              <a:t>, </a:t>
            </a:r>
            <a:r>
              <a:rPr lang="en-US" sz="1200" dirty="0" err="1">
                <a:solidFill>
                  <a:srgbClr val="000000"/>
                </a:solidFill>
                <a:latin typeface="Consolas"/>
                <a:ea typeface="Calibri"/>
                <a:cs typeface="Cordia New"/>
              </a:rPr>
              <a:t>e.pageY</a:t>
            </a:r>
            <a:r>
              <a:rPr lang="en-US" sz="1200" dirty="0">
                <a:solidFill>
                  <a:srgbClr val="000000"/>
                </a:solidFill>
                <a:latin typeface="Consolas"/>
                <a:ea typeface="Calibri"/>
                <a:cs typeface="Cordia New"/>
              </a:rPr>
              <a:t>));</a:t>
            </a:r>
            <a:endParaRPr lang="en-US" sz="1600" dirty="0">
              <a:ea typeface="Calibri"/>
              <a:cs typeface="Cordia New"/>
            </a:endParaRPr>
          </a:p>
          <a:p>
            <a:pPr>
              <a:lnSpc>
                <a:spcPct val="115000"/>
              </a:lnSpc>
            </a:pPr>
            <a:r>
              <a:rPr lang="en-US" sz="1200" dirty="0">
                <a:solidFill>
                  <a:srgbClr val="000000"/>
                </a:solidFill>
                <a:latin typeface="Consolas"/>
                <a:ea typeface="Calibri"/>
                <a:cs typeface="Cordia New"/>
              </a:rPr>
              <a:t>    }</a:t>
            </a:r>
            <a:endParaRPr lang="en-US" sz="1600" dirty="0">
              <a:ea typeface="Calibri"/>
              <a:cs typeface="Cordia New"/>
            </a:endParaRPr>
          </a:p>
          <a:p>
            <a:pPr>
              <a:lnSpc>
                <a:spcPct val="115000"/>
              </a:lnSpc>
              <a:spcAft>
                <a:spcPts val="1000"/>
              </a:spcAft>
            </a:pPr>
            <a:r>
              <a:rPr lang="en-US" sz="1200" dirty="0">
                <a:solidFill>
                  <a:srgbClr val="000000"/>
                </a:solidFill>
                <a:latin typeface="Consolas"/>
                <a:ea typeface="Calibri"/>
                <a:cs typeface="Cordia New"/>
              </a:rPr>
              <a:t>}</a:t>
            </a:r>
            <a:endParaRPr lang="en-US" sz="1600" dirty="0">
              <a:ea typeface="Calibri"/>
              <a:cs typeface="Cordia New"/>
            </a:endParaRPr>
          </a:p>
        </p:txBody>
      </p:sp>
    </p:spTree>
    <p:extLst>
      <p:ext uri="{BB962C8B-B14F-4D97-AF65-F5344CB8AC3E}">
        <p14:creationId xmlns:p14="http://schemas.microsoft.com/office/powerpoint/2010/main" val="403651644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691909" y="579182"/>
            <a:ext cx="3111749" cy="584775"/>
          </a:xfrm>
          <a:prstGeom prst="rect">
            <a:avLst/>
          </a:prstGeom>
          <a:noFill/>
        </p:spPr>
        <p:txBody>
          <a:bodyPr wrap="none" rtlCol="0">
            <a:spAutoFit/>
          </a:bodyPr>
          <a:lstStyle/>
          <a:p>
            <a:pPr algn="r"/>
            <a:r>
              <a:rPr lang="en-US" sz="3200" dirty="0" smtClean="0">
                <a:latin typeface="Josefin Slab" panose="02000000000000000000" pitchFamily="2" charset="0"/>
              </a:rPr>
              <a:t>Alpha &amp; Omega</a:t>
            </a:r>
            <a:endParaRPr lang="en-US" sz="3200" dirty="0">
              <a:latin typeface="Josefin Slab" panose="02000000000000000000" pitchFamily="2" charset="0"/>
            </a:endParaRPr>
          </a:p>
        </p:txBody>
      </p:sp>
      <p:sp>
        <p:nvSpPr>
          <p:cNvPr id="7" name="Rectangle 6"/>
          <p:cNvSpPr/>
          <p:nvPr/>
        </p:nvSpPr>
        <p:spPr>
          <a:xfrm>
            <a:off x="1828800" y="1689169"/>
            <a:ext cx="16001826" cy="5082930"/>
          </a:xfrm>
          <a:prstGeom prst="rect">
            <a:avLst/>
          </a:prstGeom>
        </p:spPr>
        <p:txBody>
          <a:bodyPr wrap="square">
            <a:spAutoFit/>
          </a:bodyPr>
          <a:lstStyle/>
          <a:p>
            <a:pPr>
              <a:lnSpc>
                <a:spcPct val="115000"/>
              </a:lnSpc>
            </a:pPr>
            <a:r>
              <a:rPr lang="en-US" sz="1600" dirty="0" err="1">
                <a:solidFill>
                  <a:srgbClr val="000000"/>
                </a:solidFill>
                <a:latin typeface="Consolas"/>
                <a:ea typeface="Calibri"/>
                <a:cs typeface="Cordia New"/>
              </a:rPr>
              <a:t>SetColumnSettings</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function</a:t>
            </a:r>
            <a:r>
              <a:rPr lang="en-US" sz="1600" dirty="0">
                <a:solidFill>
                  <a:srgbClr val="000000"/>
                </a:solidFill>
                <a:latin typeface="Consolas"/>
                <a:ea typeface="Calibri"/>
                <a:cs typeface="Cordia New"/>
              </a:rPr>
              <a:t>(</a:t>
            </a:r>
            <a:r>
              <a:rPr lang="en-US" sz="1600" dirty="0" err="1">
                <a:solidFill>
                  <a:srgbClr val="000000"/>
                </a:solidFill>
                <a:latin typeface="Consolas"/>
                <a:ea typeface="Calibri"/>
                <a:cs typeface="Cordia New"/>
              </a:rPr>
              <a:t>datatypeText</a:t>
            </a:r>
            <a:r>
              <a:rPr lang="en-US" sz="1600" dirty="0">
                <a:solidFill>
                  <a:srgbClr val="000000"/>
                </a:solidFill>
                <a:latin typeface="Consolas"/>
                <a:ea typeface="Calibri"/>
                <a:cs typeface="Cordia New"/>
              </a:rPr>
              <a:t>, column)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FF"/>
                </a:solidFill>
                <a:latin typeface="Consolas"/>
                <a:ea typeface="Calibri"/>
                <a:cs typeface="Cordia New"/>
              </a:rPr>
              <a:t>var</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datatypeTextParts</a:t>
            </a:r>
            <a:r>
              <a:rPr lang="en-US" sz="1600" dirty="0">
                <a:solidFill>
                  <a:srgbClr val="000000"/>
                </a:solidFill>
                <a:latin typeface="Consolas"/>
                <a:ea typeface="Calibri"/>
                <a:cs typeface="Cordia New"/>
              </a:rPr>
              <a:t> = </a:t>
            </a:r>
            <a:r>
              <a:rPr lang="en-US" sz="1600" dirty="0" err="1">
                <a:solidFill>
                  <a:srgbClr val="000000"/>
                </a:solidFill>
                <a:latin typeface="Consolas"/>
                <a:ea typeface="Calibri"/>
                <a:cs typeface="Cordia New"/>
              </a:rPr>
              <a:t>datatypeText.replace</a:t>
            </a:r>
            <a:r>
              <a:rPr lang="en-US" sz="1600" dirty="0">
                <a:solidFill>
                  <a:srgbClr val="000000"/>
                </a:solidFill>
                <a:latin typeface="Consolas"/>
                <a:ea typeface="Calibri"/>
                <a:cs typeface="Cordia New"/>
              </a:rPr>
              <a:t>(</a:t>
            </a:r>
            <a:r>
              <a:rPr lang="en-US" sz="1600" dirty="0">
                <a:solidFill>
                  <a:srgbClr val="A31515"/>
                </a:solidFill>
                <a:latin typeface="Consolas"/>
                <a:ea typeface="Calibri"/>
                <a:cs typeface="Cordia New"/>
              </a:rPr>
              <a:t>')'</a:t>
            </a:r>
            <a:r>
              <a:rPr lang="en-US" sz="1600" dirty="0">
                <a:solidFill>
                  <a:srgbClr val="000000"/>
                </a:solidFill>
                <a:latin typeface="Consolas"/>
                <a:ea typeface="Calibri"/>
                <a:cs typeface="Cordia New"/>
              </a:rPr>
              <a:t>, </a:t>
            </a:r>
            <a:r>
              <a:rPr lang="en-US" sz="1600" dirty="0">
                <a:solidFill>
                  <a:srgbClr val="A31515"/>
                </a:solidFill>
                <a:latin typeface="Consolas"/>
                <a:ea typeface="Calibri"/>
                <a:cs typeface="Cordia New"/>
              </a:rPr>
              <a:t>''</a:t>
            </a:r>
            <a:r>
              <a:rPr lang="en-US" sz="1600" dirty="0">
                <a:solidFill>
                  <a:srgbClr val="000000"/>
                </a:solidFill>
                <a:latin typeface="Consolas"/>
                <a:ea typeface="Calibri"/>
                <a:cs typeface="Cordia New"/>
              </a:rPr>
              <a:t>).split(</a:t>
            </a:r>
            <a:r>
              <a:rPr lang="en-US" sz="1600" dirty="0">
                <a:solidFill>
                  <a:srgbClr val="A31515"/>
                </a:solidFill>
                <a:latin typeface="Consolas"/>
                <a:ea typeface="Calibri"/>
                <a:cs typeface="Cordia New"/>
              </a:rPr>
              <a:t>'('</a:t>
            </a: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FF"/>
                </a:solidFill>
                <a:latin typeface="Consolas"/>
                <a:ea typeface="Calibri"/>
                <a:cs typeface="Cordia New"/>
              </a:rPr>
              <a:t>var</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typeName</a:t>
            </a:r>
            <a:r>
              <a:rPr lang="en-US" sz="1600" dirty="0">
                <a:solidFill>
                  <a:srgbClr val="000000"/>
                </a:solidFill>
                <a:latin typeface="Consolas"/>
                <a:ea typeface="Calibri"/>
                <a:cs typeface="Cordia New"/>
              </a:rPr>
              <a:t> = </a:t>
            </a:r>
            <a:r>
              <a:rPr lang="en-US" sz="1600" dirty="0" err="1">
                <a:solidFill>
                  <a:srgbClr val="000000"/>
                </a:solidFill>
                <a:latin typeface="Consolas"/>
                <a:ea typeface="Calibri"/>
                <a:cs typeface="Cordia New"/>
              </a:rPr>
              <a:t>datatypeTextParts</a:t>
            </a:r>
            <a:r>
              <a:rPr lang="en-US" sz="1600" dirty="0">
                <a:solidFill>
                  <a:srgbClr val="000000"/>
                </a:solidFill>
                <a:latin typeface="Consolas"/>
                <a:ea typeface="Calibri"/>
                <a:cs typeface="Cordia New"/>
              </a:rPr>
              <a:t>[0].</a:t>
            </a:r>
            <a:r>
              <a:rPr lang="en-US" sz="1600" dirty="0" err="1">
                <a:solidFill>
                  <a:srgbClr val="000000"/>
                </a:solidFill>
                <a:latin typeface="Consolas"/>
                <a:ea typeface="Calibri"/>
                <a:cs typeface="Cordia New"/>
              </a:rPr>
              <a:t>toLowerCase</a:t>
            </a: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for</a:t>
            </a:r>
            <a:r>
              <a:rPr lang="en-US" sz="1600" dirty="0">
                <a:solidFill>
                  <a:srgbClr val="000000"/>
                </a:solidFill>
                <a:latin typeface="Consolas"/>
                <a:ea typeface="Calibri"/>
                <a:cs typeface="Cordia New"/>
              </a:rPr>
              <a:t> (</a:t>
            </a:r>
            <a:r>
              <a:rPr lang="en-US" sz="1600" dirty="0" err="1">
                <a:solidFill>
                  <a:srgbClr val="0000FF"/>
                </a:solidFill>
                <a:latin typeface="Consolas"/>
                <a:ea typeface="Calibri"/>
                <a:cs typeface="Cordia New"/>
              </a:rPr>
              <a:t>var</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i</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in</a:t>
            </a:r>
            <a:r>
              <a:rPr lang="en-US" sz="1600" dirty="0">
                <a:solidFill>
                  <a:srgbClr val="000000"/>
                </a:solidFill>
                <a:latin typeface="Consolas"/>
                <a:ea typeface="Calibri"/>
                <a:cs typeface="Cordia New"/>
              </a:rPr>
              <a:t> _</a:t>
            </a:r>
            <a:r>
              <a:rPr lang="en-US" sz="1600" dirty="0" err="1">
                <a:solidFill>
                  <a:srgbClr val="000000"/>
                </a:solidFill>
                <a:latin typeface="Consolas"/>
                <a:ea typeface="Calibri"/>
                <a:cs typeface="Cordia New"/>
              </a:rPr>
              <a:t>DataTypes</a:t>
            </a: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FF"/>
                </a:solidFill>
                <a:latin typeface="Consolas"/>
                <a:ea typeface="Calibri"/>
                <a:cs typeface="Cordia New"/>
              </a:rPr>
              <a:t>var</a:t>
            </a:r>
            <a:r>
              <a:rPr lang="en-US" sz="1600" dirty="0">
                <a:solidFill>
                  <a:srgbClr val="000000"/>
                </a:solidFill>
                <a:latin typeface="Consolas"/>
                <a:ea typeface="Calibri"/>
                <a:cs typeface="Cordia New"/>
              </a:rPr>
              <a:t> type = _</a:t>
            </a:r>
            <a:r>
              <a:rPr lang="en-US" sz="1600" dirty="0" err="1">
                <a:solidFill>
                  <a:srgbClr val="000000"/>
                </a:solidFill>
                <a:latin typeface="Consolas"/>
                <a:ea typeface="Calibri"/>
                <a:cs typeface="Cordia New"/>
              </a:rPr>
              <a:t>DataTypes</a:t>
            </a:r>
            <a:r>
              <a:rPr lang="en-US" sz="1600" dirty="0">
                <a:solidFill>
                  <a:srgbClr val="000000"/>
                </a:solidFill>
                <a:latin typeface="Consolas"/>
                <a:ea typeface="Calibri"/>
                <a:cs typeface="Cordia New"/>
              </a:rPr>
              <a:t>[</a:t>
            </a:r>
            <a:r>
              <a:rPr lang="en-US" sz="1600" dirty="0" err="1">
                <a:solidFill>
                  <a:srgbClr val="000000"/>
                </a:solidFill>
                <a:latin typeface="Consolas"/>
                <a:ea typeface="Calibri"/>
                <a:cs typeface="Cordia New"/>
              </a:rPr>
              <a:t>i</a:t>
            </a: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if</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type.Name</a:t>
            </a:r>
            <a:r>
              <a:rPr lang="en-US" sz="1600" dirty="0">
                <a:solidFill>
                  <a:srgbClr val="000000"/>
                </a:solidFill>
                <a:latin typeface="Consolas"/>
                <a:ea typeface="Calibri"/>
                <a:cs typeface="Cordia New"/>
              </a:rPr>
              <a:t> &amp;&amp; </a:t>
            </a:r>
            <a:r>
              <a:rPr lang="en-US" sz="1600" dirty="0" err="1">
                <a:solidFill>
                  <a:srgbClr val="000000"/>
                </a:solidFill>
                <a:latin typeface="Consolas"/>
                <a:ea typeface="Calibri"/>
                <a:cs typeface="Cordia New"/>
              </a:rPr>
              <a:t>type.Name.toLowerCase</a:t>
            </a:r>
            <a:r>
              <a:rPr lang="en-US" sz="1600" dirty="0">
                <a:solidFill>
                  <a:srgbClr val="000000"/>
                </a:solidFill>
                <a:latin typeface="Consolas"/>
                <a:ea typeface="Calibri"/>
                <a:cs typeface="Cordia New"/>
              </a:rPr>
              <a:t>() == </a:t>
            </a:r>
            <a:r>
              <a:rPr lang="en-US" sz="1600" dirty="0" err="1">
                <a:solidFill>
                  <a:srgbClr val="000000"/>
                </a:solidFill>
                <a:latin typeface="Consolas"/>
                <a:ea typeface="Calibri"/>
                <a:cs typeface="Cordia New"/>
              </a:rPr>
              <a:t>typeName</a:t>
            </a: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column.DataType</a:t>
            </a:r>
            <a:r>
              <a:rPr lang="en-US" sz="1600" dirty="0">
                <a:solidFill>
                  <a:srgbClr val="000000"/>
                </a:solidFill>
                <a:latin typeface="Consolas"/>
                <a:ea typeface="Calibri"/>
                <a:cs typeface="Cordia New"/>
              </a:rPr>
              <a:t> = type;</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if</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type.HasLength</a:t>
            </a:r>
            <a:r>
              <a:rPr lang="en-US" sz="1600" dirty="0">
                <a:solidFill>
                  <a:srgbClr val="000000"/>
                </a:solidFill>
                <a:latin typeface="Consolas"/>
                <a:ea typeface="Calibri"/>
                <a:cs typeface="Cordia New"/>
              </a:rPr>
              <a:t> &amp;&amp; </a:t>
            </a:r>
            <a:r>
              <a:rPr lang="en-US" sz="1600" dirty="0" err="1">
                <a:solidFill>
                  <a:srgbClr val="000000"/>
                </a:solidFill>
                <a:latin typeface="Consolas"/>
                <a:ea typeface="Calibri"/>
                <a:cs typeface="Cordia New"/>
              </a:rPr>
              <a:t>datatypeTextParts</a:t>
            </a:r>
            <a:r>
              <a:rPr lang="en-US" sz="1600" dirty="0">
                <a:solidFill>
                  <a:srgbClr val="000000"/>
                </a:solidFill>
                <a:latin typeface="Consolas"/>
                <a:ea typeface="Calibri"/>
                <a:cs typeface="Cordia New"/>
              </a:rPr>
              <a:t>[1])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column.Length</a:t>
            </a:r>
            <a:r>
              <a:rPr lang="en-US" sz="1600" dirty="0">
                <a:solidFill>
                  <a:srgbClr val="000000"/>
                </a:solidFill>
                <a:latin typeface="Consolas"/>
                <a:ea typeface="Calibri"/>
                <a:cs typeface="Cordia New"/>
              </a:rPr>
              <a:t> = </a:t>
            </a:r>
            <a:r>
              <a:rPr lang="en-US" sz="1600" dirty="0" err="1">
                <a:solidFill>
                  <a:srgbClr val="000000"/>
                </a:solidFill>
                <a:latin typeface="Consolas"/>
                <a:ea typeface="Calibri"/>
                <a:cs typeface="Cordia New"/>
              </a:rPr>
              <a:t>datatypeTextParts</a:t>
            </a:r>
            <a:r>
              <a:rPr lang="en-US" sz="1600" dirty="0">
                <a:solidFill>
                  <a:srgbClr val="000000"/>
                </a:solidFill>
                <a:latin typeface="Consolas"/>
                <a:ea typeface="Calibri"/>
                <a:cs typeface="Cordia New"/>
              </a:rPr>
              <a:t>[1].</a:t>
            </a:r>
            <a:r>
              <a:rPr lang="en-US" sz="1600" dirty="0" err="1">
                <a:solidFill>
                  <a:srgbClr val="000000"/>
                </a:solidFill>
                <a:latin typeface="Consolas"/>
                <a:ea typeface="Calibri"/>
                <a:cs typeface="Cordia New"/>
              </a:rPr>
              <a:t>toLowerCase</a:t>
            </a:r>
            <a:r>
              <a:rPr lang="en-US" sz="1600" dirty="0">
                <a:solidFill>
                  <a:srgbClr val="000000"/>
                </a:solidFill>
                <a:latin typeface="Consolas"/>
                <a:ea typeface="Calibri"/>
                <a:cs typeface="Cordia New"/>
              </a:rPr>
              <a:t>() == </a:t>
            </a:r>
            <a:r>
              <a:rPr lang="en-US" sz="1600" dirty="0">
                <a:solidFill>
                  <a:srgbClr val="A31515"/>
                </a:solidFill>
                <a:latin typeface="Consolas"/>
                <a:ea typeface="Calibri"/>
                <a:cs typeface="Cordia New"/>
              </a:rPr>
              <a:t>'max'</a:t>
            </a:r>
            <a:r>
              <a:rPr lang="en-US" sz="1600" dirty="0">
                <a:solidFill>
                  <a:srgbClr val="000000"/>
                </a:solidFill>
                <a:latin typeface="Consolas"/>
                <a:ea typeface="Calibri"/>
                <a:cs typeface="Cordia New"/>
              </a:rPr>
              <a:t> ? 0 : </a:t>
            </a:r>
            <a:r>
              <a:rPr lang="en-US" sz="1600" dirty="0" err="1">
                <a:solidFill>
                  <a:srgbClr val="000000"/>
                </a:solidFill>
                <a:latin typeface="Consolas"/>
                <a:ea typeface="Calibri"/>
                <a:cs typeface="Cordia New"/>
              </a:rPr>
              <a:t>parseInt</a:t>
            </a:r>
            <a:r>
              <a:rPr lang="en-US" sz="1600" dirty="0">
                <a:solidFill>
                  <a:srgbClr val="000000"/>
                </a:solidFill>
                <a:latin typeface="Consolas"/>
                <a:ea typeface="Calibri"/>
                <a:cs typeface="Cordia New"/>
              </a:rPr>
              <a:t>(</a:t>
            </a:r>
            <a:r>
              <a:rPr lang="en-US" sz="1600" dirty="0" err="1">
                <a:solidFill>
                  <a:srgbClr val="000000"/>
                </a:solidFill>
                <a:latin typeface="Consolas"/>
                <a:ea typeface="Calibri"/>
                <a:cs typeface="Cordia New"/>
              </a:rPr>
              <a:t>datatypeTextParts</a:t>
            </a:r>
            <a:r>
              <a:rPr lang="en-US" sz="1600" dirty="0">
                <a:solidFill>
                  <a:srgbClr val="000000"/>
                </a:solidFill>
                <a:latin typeface="Consolas"/>
                <a:ea typeface="Calibri"/>
                <a:cs typeface="Cordia New"/>
              </a:rPr>
              <a:t>[1]);</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 </a:t>
            </a:r>
            <a:r>
              <a:rPr lang="en-US" sz="1600" dirty="0">
                <a:solidFill>
                  <a:srgbClr val="0000FF"/>
                </a:solidFill>
                <a:latin typeface="Consolas"/>
                <a:ea typeface="Calibri"/>
                <a:cs typeface="Cordia New"/>
              </a:rPr>
              <a:t>else</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if</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type.HasPrecision</a:t>
            </a:r>
            <a:r>
              <a:rPr lang="en-US" sz="1600" dirty="0">
                <a:solidFill>
                  <a:srgbClr val="000000"/>
                </a:solidFill>
                <a:latin typeface="Consolas"/>
                <a:ea typeface="Calibri"/>
                <a:cs typeface="Cordia New"/>
              </a:rPr>
              <a:t> &amp;&amp; </a:t>
            </a:r>
            <a:r>
              <a:rPr lang="en-US" sz="1600" dirty="0" err="1">
                <a:solidFill>
                  <a:srgbClr val="000000"/>
                </a:solidFill>
                <a:latin typeface="Consolas"/>
                <a:ea typeface="Calibri"/>
                <a:cs typeface="Cordia New"/>
              </a:rPr>
              <a:t>datatypeTextParts</a:t>
            </a:r>
            <a:r>
              <a:rPr lang="en-US" sz="1600" dirty="0">
                <a:solidFill>
                  <a:srgbClr val="000000"/>
                </a:solidFill>
                <a:latin typeface="Consolas"/>
                <a:ea typeface="Calibri"/>
                <a:cs typeface="Cordia New"/>
              </a:rPr>
              <a:t>[1])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FF"/>
                </a:solidFill>
                <a:latin typeface="Consolas"/>
                <a:ea typeface="Calibri"/>
                <a:cs typeface="Cordia New"/>
              </a:rPr>
              <a:t>var</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precParts</a:t>
            </a:r>
            <a:r>
              <a:rPr lang="en-US" sz="1600" dirty="0">
                <a:solidFill>
                  <a:srgbClr val="000000"/>
                </a:solidFill>
                <a:latin typeface="Consolas"/>
                <a:ea typeface="Calibri"/>
                <a:cs typeface="Cordia New"/>
              </a:rPr>
              <a:t> = </a:t>
            </a:r>
            <a:r>
              <a:rPr lang="en-US" sz="1600" dirty="0" err="1">
                <a:solidFill>
                  <a:srgbClr val="000000"/>
                </a:solidFill>
                <a:latin typeface="Consolas"/>
                <a:ea typeface="Calibri"/>
                <a:cs typeface="Cordia New"/>
              </a:rPr>
              <a:t>datatypeTextParts</a:t>
            </a:r>
            <a:r>
              <a:rPr lang="en-US" sz="1600" dirty="0">
                <a:solidFill>
                  <a:srgbClr val="000000"/>
                </a:solidFill>
                <a:latin typeface="Consolas"/>
                <a:ea typeface="Calibri"/>
                <a:cs typeface="Cordia New"/>
              </a:rPr>
              <a:t>[1].replace(</a:t>
            </a:r>
            <a:r>
              <a:rPr lang="en-US" sz="1600" dirty="0">
                <a:solidFill>
                  <a:srgbClr val="A31515"/>
                </a:solidFill>
                <a:latin typeface="Consolas"/>
                <a:ea typeface="Calibri"/>
                <a:cs typeface="Cordia New"/>
              </a:rPr>
              <a:t>' '</a:t>
            </a:r>
            <a:r>
              <a:rPr lang="en-US" sz="1600" dirty="0">
                <a:solidFill>
                  <a:srgbClr val="000000"/>
                </a:solidFill>
                <a:latin typeface="Consolas"/>
                <a:ea typeface="Calibri"/>
                <a:cs typeface="Cordia New"/>
              </a:rPr>
              <a:t>, </a:t>
            </a:r>
            <a:r>
              <a:rPr lang="en-US" sz="1600" dirty="0">
                <a:solidFill>
                  <a:srgbClr val="A31515"/>
                </a:solidFill>
                <a:latin typeface="Consolas"/>
                <a:ea typeface="Calibri"/>
                <a:cs typeface="Cordia New"/>
              </a:rPr>
              <a:t>''</a:t>
            </a:r>
            <a:r>
              <a:rPr lang="en-US" sz="1600" dirty="0">
                <a:solidFill>
                  <a:srgbClr val="000000"/>
                </a:solidFill>
                <a:latin typeface="Consolas"/>
                <a:ea typeface="Calibri"/>
                <a:cs typeface="Cordia New"/>
              </a:rPr>
              <a:t>).split(</a:t>
            </a:r>
            <a:r>
              <a:rPr lang="en-US" sz="1600" dirty="0">
                <a:solidFill>
                  <a:srgbClr val="A31515"/>
                </a:solidFill>
                <a:latin typeface="Consolas"/>
                <a:ea typeface="Calibri"/>
                <a:cs typeface="Cordia New"/>
              </a:rPr>
              <a:t>','</a:t>
            </a: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column.Precision</a:t>
            </a:r>
            <a:r>
              <a:rPr lang="en-US" sz="1600" dirty="0">
                <a:solidFill>
                  <a:srgbClr val="000000"/>
                </a:solidFill>
                <a:latin typeface="Consolas"/>
                <a:ea typeface="Calibri"/>
                <a:cs typeface="Cordia New"/>
              </a:rPr>
              <a:t> = </a:t>
            </a:r>
            <a:r>
              <a:rPr lang="en-US" sz="1600" dirty="0" err="1">
                <a:solidFill>
                  <a:srgbClr val="000000"/>
                </a:solidFill>
                <a:latin typeface="Consolas"/>
                <a:ea typeface="Calibri"/>
                <a:cs typeface="Cordia New"/>
              </a:rPr>
              <a:t>parseInt</a:t>
            </a:r>
            <a:r>
              <a:rPr lang="en-US" sz="1600" dirty="0">
                <a:solidFill>
                  <a:srgbClr val="000000"/>
                </a:solidFill>
                <a:latin typeface="Consolas"/>
                <a:ea typeface="Calibri"/>
                <a:cs typeface="Cordia New"/>
              </a:rPr>
              <a:t>(</a:t>
            </a:r>
            <a:r>
              <a:rPr lang="en-US" sz="1600" dirty="0" err="1">
                <a:solidFill>
                  <a:srgbClr val="000000"/>
                </a:solidFill>
                <a:latin typeface="Consolas"/>
                <a:ea typeface="Calibri"/>
                <a:cs typeface="Cordia New"/>
              </a:rPr>
              <a:t>precParts</a:t>
            </a:r>
            <a:r>
              <a:rPr lang="en-US" sz="1600" dirty="0">
                <a:solidFill>
                  <a:srgbClr val="000000"/>
                </a:solidFill>
                <a:latin typeface="Consolas"/>
                <a:ea typeface="Calibri"/>
                <a:cs typeface="Cordia New"/>
              </a:rPr>
              <a:t>[0]);</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column.Scale</a:t>
            </a:r>
            <a:r>
              <a:rPr lang="en-US" sz="1600" dirty="0">
                <a:solidFill>
                  <a:srgbClr val="000000"/>
                </a:solidFill>
                <a:latin typeface="Consolas"/>
                <a:ea typeface="Calibri"/>
                <a:cs typeface="Cordia New"/>
              </a:rPr>
              <a:t> = </a:t>
            </a:r>
            <a:r>
              <a:rPr lang="en-US" sz="1600" dirty="0" err="1">
                <a:solidFill>
                  <a:srgbClr val="000000"/>
                </a:solidFill>
                <a:latin typeface="Consolas"/>
                <a:ea typeface="Calibri"/>
                <a:cs typeface="Cordia New"/>
              </a:rPr>
              <a:t>parseInt</a:t>
            </a:r>
            <a:r>
              <a:rPr lang="en-US" sz="1600" dirty="0">
                <a:solidFill>
                  <a:srgbClr val="000000"/>
                </a:solidFill>
                <a:latin typeface="Consolas"/>
                <a:ea typeface="Calibri"/>
                <a:cs typeface="Cordia New"/>
              </a:rPr>
              <a:t>(</a:t>
            </a:r>
            <a:r>
              <a:rPr lang="en-US" sz="1600" dirty="0" err="1">
                <a:solidFill>
                  <a:srgbClr val="000000"/>
                </a:solidFill>
                <a:latin typeface="Consolas"/>
                <a:ea typeface="Calibri"/>
                <a:cs typeface="Cordia New"/>
              </a:rPr>
              <a:t>precParts</a:t>
            </a:r>
            <a:r>
              <a:rPr lang="en-US" sz="1600" dirty="0">
                <a:solidFill>
                  <a:srgbClr val="000000"/>
                </a:solidFill>
                <a:latin typeface="Consolas"/>
                <a:ea typeface="Calibri"/>
                <a:cs typeface="Cordia New"/>
              </a:rPr>
              <a:t>[1]);</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spcAft>
                <a:spcPts val="1000"/>
              </a:spcAft>
            </a:pPr>
            <a:r>
              <a:rPr lang="en-US" sz="1600" dirty="0">
                <a:solidFill>
                  <a:srgbClr val="000000"/>
                </a:solidFill>
                <a:latin typeface="Consolas"/>
                <a:ea typeface="Calibri"/>
                <a:cs typeface="Cordia New"/>
              </a:rPr>
              <a:t>}</a:t>
            </a:r>
            <a:endParaRPr lang="en-US" sz="2000" dirty="0">
              <a:ea typeface="Calibri"/>
              <a:cs typeface="Cordia New"/>
            </a:endParaRPr>
          </a:p>
        </p:txBody>
      </p:sp>
      <p:sp>
        <p:nvSpPr>
          <p:cNvPr id="2" name="Rectangle 1"/>
          <p:cNvSpPr/>
          <p:nvPr/>
        </p:nvSpPr>
        <p:spPr>
          <a:xfrm>
            <a:off x="2213095" y="2057414"/>
            <a:ext cx="7479489" cy="537749"/>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213094" y="2595164"/>
            <a:ext cx="7479489" cy="832457"/>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213093" y="3427621"/>
            <a:ext cx="7479489" cy="3017487"/>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267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375843" y="579182"/>
            <a:ext cx="4427815" cy="584775"/>
          </a:xfrm>
          <a:prstGeom prst="rect">
            <a:avLst/>
          </a:prstGeom>
          <a:noFill/>
        </p:spPr>
        <p:txBody>
          <a:bodyPr wrap="none" rtlCol="0">
            <a:spAutoFit/>
          </a:bodyPr>
          <a:lstStyle/>
          <a:p>
            <a:pPr algn="r"/>
            <a:r>
              <a:rPr lang="en-US" sz="3200" dirty="0">
                <a:latin typeface="Josefin Slab" panose="02000000000000000000" pitchFamily="2" charset="0"/>
              </a:rPr>
              <a:t>Kilometers of Parameters</a:t>
            </a:r>
          </a:p>
        </p:txBody>
      </p:sp>
      <p:sp>
        <p:nvSpPr>
          <p:cNvPr id="4" name="Rectangle 3"/>
          <p:cNvSpPr/>
          <p:nvPr/>
        </p:nvSpPr>
        <p:spPr>
          <a:xfrm>
            <a:off x="2285999" y="2148854"/>
            <a:ext cx="6856413" cy="835613"/>
          </a:xfrm>
          <a:prstGeom prst="rect">
            <a:avLst/>
          </a:prstGeom>
        </p:spPr>
        <p:txBody>
          <a:bodyPr wrap="square">
            <a:spAutoFit/>
          </a:bodyPr>
          <a:lstStyle/>
          <a:p>
            <a:pPr>
              <a:lnSpc>
                <a:spcPct val="115000"/>
              </a:lnSpc>
              <a:spcAft>
                <a:spcPts val="1000"/>
              </a:spcAft>
            </a:pPr>
            <a:r>
              <a:rPr lang="en-US" sz="1400" dirty="0" smtClean="0">
                <a:solidFill>
                  <a:srgbClr val="0000FF"/>
                </a:solidFill>
                <a:latin typeface="Consolas"/>
                <a:ea typeface="Calibri"/>
                <a:cs typeface="Cordia New"/>
              </a:rPr>
              <a:t>function</a:t>
            </a:r>
            <a:r>
              <a:rPr lang="en-US" sz="1400" dirty="0" smtClean="0">
                <a:solidFill>
                  <a:srgbClr val="000000"/>
                </a:solidFill>
                <a:latin typeface="Consolas"/>
                <a:ea typeface="Calibri"/>
                <a:cs typeface="Cordia New"/>
              </a:rPr>
              <a:t> </a:t>
            </a:r>
            <a:r>
              <a:rPr lang="en-US" sz="1400" dirty="0" err="1">
                <a:solidFill>
                  <a:srgbClr val="000000"/>
                </a:solidFill>
                <a:latin typeface="Consolas"/>
                <a:ea typeface="Calibri"/>
                <a:cs typeface="Cordia New"/>
              </a:rPr>
              <a:t>init</a:t>
            </a:r>
            <a:r>
              <a:rPr lang="en-US" sz="1400" dirty="0">
                <a:solidFill>
                  <a:srgbClr val="000000"/>
                </a:solidFill>
                <a:latin typeface="Consolas"/>
                <a:ea typeface="Calibri"/>
                <a:cs typeface="Cordia New"/>
              </a:rPr>
              <a:t>(</a:t>
            </a:r>
            <a:r>
              <a:rPr lang="en-US" sz="1400" dirty="0" err="1">
                <a:solidFill>
                  <a:srgbClr val="000000"/>
                </a:solidFill>
                <a:latin typeface="Consolas"/>
                <a:ea typeface="Calibri"/>
                <a:cs typeface="Cordia New"/>
              </a:rPr>
              <a:t>containerId</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menuId</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saveSelector</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cancelSelector</a:t>
            </a:r>
            <a:r>
              <a:rPr lang="en-US" sz="1400" dirty="0" smtClean="0">
                <a:solidFill>
                  <a:srgbClr val="000000"/>
                </a:solidFill>
                <a:latin typeface="Consolas"/>
                <a:ea typeface="Calibri"/>
                <a:cs typeface="Cordia New"/>
              </a:rPr>
              <a:t>,        </a:t>
            </a:r>
            <a:r>
              <a:rPr lang="en-US" sz="1400" dirty="0" err="1" smtClean="0">
                <a:solidFill>
                  <a:srgbClr val="000000"/>
                </a:solidFill>
                <a:latin typeface="Consolas"/>
                <a:ea typeface="Calibri"/>
                <a:cs typeface="Cordia New"/>
              </a:rPr>
              <a:t>closeSelector</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errorLabelSelector</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warningLabelSelector</a:t>
            </a:r>
            <a:r>
              <a:rPr lang="en-US" sz="1400" dirty="0">
                <a:solidFill>
                  <a:srgbClr val="000000"/>
                </a:solidFill>
                <a:latin typeface="Consolas"/>
                <a:ea typeface="Calibri"/>
                <a:cs typeface="Cordia New"/>
              </a:rPr>
              <a:t>, </a:t>
            </a:r>
            <a:r>
              <a:rPr lang="en-US" sz="1400" dirty="0" err="1" smtClean="0">
                <a:solidFill>
                  <a:srgbClr val="000000"/>
                </a:solidFill>
                <a:latin typeface="Consolas"/>
                <a:ea typeface="Calibri"/>
                <a:cs typeface="Cordia New"/>
              </a:rPr>
              <a:t>txtFirstNameSelector</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txtLastNameSelector</a:t>
            </a:r>
            <a:r>
              <a:rPr lang="en-US" sz="1400" dirty="0">
                <a:solidFill>
                  <a:srgbClr val="000000"/>
                </a:solidFill>
                <a:latin typeface="Consolas"/>
                <a:ea typeface="Calibri"/>
                <a:cs typeface="Cordia New"/>
              </a:rPr>
              <a:t>) </a:t>
            </a:r>
            <a:r>
              <a:rPr lang="en-US" sz="1400" dirty="0" smtClean="0">
                <a:solidFill>
                  <a:srgbClr val="000000"/>
                </a:solidFill>
                <a:latin typeface="Consolas"/>
                <a:ea typeface="Calibri"/>
                <a:cs typeface="Cordia New"/>
              </a:rPr>
              <a:t>{ ... </a:t>
            </a:r>
            <a:r>
              <a:rPr lang="en-US" sz="1400" dirty="0">
                <a:solidFill>
                  <a:srgbClr val="000000"/>
                </a:solidFill>
                <a:latin typeface="Consolas"/>
                <a:ea typeface="Calibri"/>
                <a:cs typeface="Cordia New"/>
              </a:rPr>
              <a:t>}</a:t>
            </a:r>
            <a:endParaRPr lang="en-US" dirty="0">
              <a:ea typeface="Calibri"/>
              <a:cs typeface="Cordia New"/>
            </a:endParaRPr>
          </a:p>
        </p:txBody>
      </p:sp>
      <p:sp>
        <p:nvSpPr>
          <p:cNvPr id="6" name="Rectangle 5"/>
          <p:cNvSpPr/>
          <p:nvPr/>
        </p:nvSpPr>
        <p:spPr>
          <a:xfrm>
            <a:off x="2254393" y="3886195"/>
            <a:ext cx="6858000" cy="820802"/>
          </a:xfrm>
          <a:prstGeom prst="rect">
            <a:avLst/>
          </a:prstGeom>
        </p:spPr>
        <p:txBody>
          <a:bodyPr wrap="square">
            <a:spAutoFit/>
          </a:bodyPr>
          <a:lstStyle/>
          <a:p>
            <a:pPr>
              <a:lnSpc>
                <a:spcPct val="115000"/>
              </a:lnSpc>
              <a:spcAft>
                <a:spcPts val="1000"/>
              </a:spcAft>
            </a:pPr>
            <a:r>
              <a:rPr lang="en-US" sz="1400" dirty="0" err="1">
                <a:solidFill>
                  <a:srgbClr val="000000"/>
                </a:solidFill>
                <a:latin typeface="Consolas"/>
                <a:ea typeface="Calibri"/>
                <a:cs typeface="Cordia New"/>
              </a:rPr>
              <a:t>init</a:t>
            </a:r>
            <a:r>
              <a:rPr lang="en-US" sz="1400" dirty="0">
                <a:solidFill>
                  <a:srgbClr val="000000"/>
                </a:solidFill>
                <a:latin typeface="Consolas"/>
                <a:ea typeface="Calibri"/>
                <a:cs typeface="Cordia New"/>
              </a:rPr>
              <a:t>(</a:t>
            </a:r>
            <a:r>
              <a:rPr lang="en-US" sz="1400" dirty="0">
                <a:solidFill>
                  <a:srgbClr val="A31515"/>
                </a:solidFill>
                <a:latin typeface="Consolas"/>
                <a:ea typeface="Calibri"/>
                <a:cs typeface="Cordia New"/>
              </a:rPr>
              <a:t>'#user-edit'</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'#edit-menu'</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'.menu-</a:t>
            </a:r>
            <a:r>
              <a:rPr lang="en-US" sz="1400" dirty="0" err="1">
                <a:solidFill>
                  <a:srgbClr val="A31515"/>
                </a:solidFill>
                <a:latin typeface="Consolas"/>
                <a:ea typeface="Calibri"/>
                <a:cs typeface="Cordia New"/>
              </a:rPr>
              <a:t>item.save</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'.menu-</a:t>
            </a:r>
            <a:r>
              <a:rPr lang="en-US" sz="1400" dirty="0" err="1">
                <a:solidFill>
                  <a:srgbClr val="A31515"/>
                </a:solidFill>
                <a:latin typeface="Consolas"/>
                <a:ea typeface="Calibri"/>
                <a:cs typeface="Cordia New"/>
              </a:rPr>
              <a:t>item.cancel</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a:t>
            </a:r>
            <a:r>
              <a:rPr lang="en-US" sz="1400" dirty="0" err="1">
                <a:solidFill>
                  <a:srgbClr val="A31515"/>
                </a:solidFill>
                <a:latin typeface="Consolas"/>
                <a:ea typeface="Calibri"/>
                <a:cs typeface="Cordia New"/>
              </a:rPr>
              <a:t>lbl.error</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a:t>
            </a:r>
            <a:r>
              <a:rPr lang="en-US" sz="1400" dirty="0" err="1">
                <a:solidFill>
                  <a:srgbClr val="A31515"/>
                </a:solidFill>
                <a:latin typeface="Consolas"/>
                <a:ea typeface="Calibri"/>
                <a:cs typeface="Cordia New"/>
              </a:rPr>
              <a:t>lbl.warning</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'.txt[name=</a:t>
            </a:r>
            <a:r>
              <a:rPr lang="en-US" sz="1400" dirty="0" err="1">
                <a:solidFill>
                  <a:srgbClr val="A31515"/>
                </a:solidFill>
                <a:latin typeface="Consolas"/>
                <a:ea typeface="Calibri"/>
                <a:cs typeface="Cordia New"/>
              </a:rPr>
              <a:t>firstName</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 </a:t>
            </a:r>
            <a:r>
              <a:rPr lang="en-US" sz="1400" dirty="0">
                <a:solidFill>
                  <a:srgbClr val="A31515"/>
                </a:solidFill>
                <a:latin typeface="Consolas"/>
                <a:ea typeface="Calibri"/>
                <a:cs typeface="Cordia New"/>
              </a:rPr>
              <a:t>'.txt[name=</a:t>
            </a:r>
            <a:r>
              <a:rPr lang="en-US" sz="1400" dirty="0" err="1">
                <a:solidFill>
                  <a:srgbClr val="A31515"/>
                </a:solidFill>
                <a:latin typeface="Consolas"/>
                <a:ea typeface="Calibri"/>
                <a:cs typeface="Cordia New"/>
              </a:rPr>
              <a:t>lastName</a:t>
            </a:r>
            <a:r>
              <a:rPr lang="en-US" sz="1400" dirty="0">
                <a:solidFill>
                  <a:srgbClr val="A31515"/>
                </a:solidFill>
                <a:latin typeface="Consolas"/>
                <a:ea typeface="Calibri"/>
                <a:cs typeface="Cordia New"/>
              </a:rPr>
              <a:t>]'</a:t>
            </a:r>
            <a:r>
              <a:rPr lang="en-US" sz="1400" dirty="0">
                <a:solidFill>
                  <a:srgbClr val="000000"/>
                </a:solidFill>
                <a:latin typeface="Consolas"/>
                <a:ea typeface="Calibri"/>
                <a:cs typeface="Cordia New"/>
              </a:rPr>
              <a:t>);</a:t>
            </a:r>
            <a:endParaRPr lang="en-US" dirty="0">
              <a:ea typeface="Calibri"/>
              <a:cs typeface="Cordia New"/>
            </a:endParaRPr>
          </a:p>
        </p:txBody>
      </p:sp>
    </p:spTree>
    <p:extLst>
      <p:ext uri="{BB962C8B-B14F-4D97-AF65-F5344CB8AC3E}">
        <p14:creationId xmlns:p14="http://schemas.microsoft.com/office/powerpoint/2010/main" val="205081612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80842" y="2968510"/>
            <a:ext cx="5335115" cy="923330"/>
          </a:xfrm>
          <a:prstGeom prst="rect">
            <a:avLst/>
          </a:prstGeom>
          <a:noFill/>
        </p:spPr>
        <p:txBody>
          <a:bodyPr wrap="none" rtlCol="0">
            <a:spAutoFit/>
          </a:bodyPr>
          <a:lstStyle/>
          <a:p>
            <a:r>
              <a:rPr lang="en-US" sz="5400" dirty="0" smtClean="0">
                <a:latin typeface="Josefin Slab" panose="02000000000000000000" pitchFamily="2" charset="0"/>
              </a:rPr>
              <a:t>Class Composition</a:t>
            </a:r>
            <a:endParaRPr lang="en-US" sz="5400" dirty="0">
              <a:latin typeface="Josefin Slab" panose="02000000000000000000" pitchFamily="2" charset="0"/>
            </a:endParaRPr>
          </a:p>
        </p:txBody>
      </p:sp>
      <p:grpSp>
        <p:nvGrpSpPr>
          <p:cNvPr id="6" name="Group 5"/>
          <p:cNvGrpSpPr/>
          <p:nvPr/>
        </p:nvGrpSpPr>
        <p:grpSpPr>
          <a:xfrm>
            <a:off x="1978052" y="2497976"/>
            <a:ext cx="1511468" cy="1862048"/>
            <a:chOff x="4772101" y="4234701"/>
            <a:chExt cx="1511468" cy="1862048"/>
          </a:xfrm>
        </p:grpSpPr>
        <p:sp>
          <p:nvSpPr>
            <p:cNvPr id="3" name="TextBox 2"/>
            <p:cNvSpPr txBox="1"/>
            <p:nvPr/>
          </p:nvSpPr>
          <p:spPr>
            <a:xfrm>
              <a:off x="4772101" y="4234701"/>
              <a:ext cx="1428596" cy="1862048"/>
            </a:xfrm>
            <a:prstGeom prst="rect">
              <a:avLst/>
            </a:prstGeom>
            <a:noFill/>
          </p:spPr>
          <p:txBody>
            <a:bodyPr wrap="none" rtlCol="0">
              <a:spAutoFit/>
            </a:bodyPr>
            <a:lstStyle/>
            <a:p>
              <a:r>
                <a:rPr lang="en-US" sz="11500" dirty="0">
                  <a:latin typeface="Wingdings" panose="05000000000000000000" pitchFamily="2" charset="2"/>
                </a:rPr>
                <a:t>K</a:t>
              </a:r>
            </a:p>
          </p:txBody>
        </p:sp>
        <p:sp>
          <p:nvSpPr>
            <p:cNvPr id="4" name="Oval 3"/>
            <p:cNvSpPr/>
            <p:nvPr/>
          </p:nvSpPr>
          <p:spPr>
            <a:xfrm>
              <a:off x="5472310" y="4799969"/>
              <a:ext cx="365756" cy="365756"/>
            </a:xfrm>
            <a:prstGeom prst="ellipse">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5838092" y="5029200"/>
              <a:ext cx="445477" cy="677021"/>
            </a:xfrm>
            <a:custGeom>
              <a:avLst/>
              <a:gdLst>
                <a:gd name="connsiteX0" fmla="*/ 0 w 445477"/>
                <a:gd name="connsiteY0" fmla="*/ 0 h 677021"/>
                <a:gd name="connsiteX1" fmla="*/ 93785 w 445477"/>
                <a:gd name="connsiteY1" fmla="*/ 609600 h 677021"/>
                <a:gd name="connsiteX2" fmla="*/ 257908 w 445477"/>
                <a:gd name="connsiteY2" fmla="*/ 668215 h 677021"/>
                <a:gd name="connsiteX3" fmla="*/ 246185 w 445477"/>
                <a:gd name="connsiteY3" fmla="*/ 668215 h 677021"/>
                <a:gd name="connsiteX4" fmla="*/ 445477 w 445477"/>
                <a:gd name="connsiteY4" fmla="*/ 633046 h 677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477" h="677021">
                  <a:moveTo>
                    <a:pt x="0" y="0"/>
                  </a:moveTo>
                  <a:cubicBezTo>
                    <a:pt x="25400" y="249115"/>
                    <a:pt x="50800" y="498231"/>
                    <a:pt x="93785" y="609600"/>
                  </a:cubicBezTo>
                  <a:cubicBezTo>
                    <a:pt x="136770" y="720969"/>
                    <a:pt x="232508" y="658446"/>
                    <a:pt x="257908" y="668215"/>
                  </a:cubicBezTo>
                  <a:cubicBezTo>
                    <a:pt x="283308" y="677984"/>
                    <a:pt x="214924" y="674076"/>
                    <a:pt x="246185" y="668215"/>
                  </a:cubicBezTo>
                  <a:cubicBezTo>
                    <a:pt x="277446" y="662354"/>
                    <a:pt x="365369" y="601784"/>
                    <a:pt x="445477" y="63304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657319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828799" y="1692275"/>
            <a:ext cx="7313613" cy="3473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spcAft>
                <a:spcPts val="1000"/>
              </a:spcAft>
            </a:pPr>
            <a:r>
              <a:rPr lang="en-US" sz="3200" dirty="0" err="1">
                <a:solidFill>
                  <a:srgbClr val="0000FF"/>
                </a:solidFill>
                <a:latin typeface="Consolas"/>
                <a:ea typeface="Calibri"/>
                <a:cs typeface="Cordia New"/>
              </a:rPr>
              <a:t>var</a:t>
            </a:r>
            <a:r>
              <a:rPr lang="en-US" sz="3200" dirty="0">
                <a:solidFill>
                  <a:srgbClr val="000000"/>
                </a:solidFill>
                <a:latin typeface="Consolas"/>
                <a:ea typeface="Calibri"/>
                <a:cs typeface="Cordia New"/>
              </a:rPr>
              <a:t> </a:t>
            </a:r>
            <a:r>
              <a:rPr lang="en-US" sz="3200" dirty="0" err="1">
                <a:solidFill>
                  <a:srgbClr val="000000"/>
                </a:solidFill>
                <a:latin typeface="Consolas"/>
                <a:ea typeface="Calibri"/>
                <a:cs typeface="Cordia New"/>
              </a:rPr>
              <a:t>lol</a:t>
            </a:r>
            <a:r>
              <a:rPr lang="en-US" sz="3200" dirty="0">
                <a:solidFill>
                  <a:srgbClr val="000000"/>
                </a:solidFill>
                <a:latin typeface="Consolas"/>
                <a:ea typeface="Calibri"/>
                <a:cs typeface="Cordia New"/>
              </a:rPr>
              <a:t> = </a:t>
            </a:r>
            <a:r>
              <a:rPr lang="en-US" sz="3200" dirty="0" smtClean="0">
                <a:solidFill>
                  <a:srgbClr val="000000"/>
                </a:solidFill>
                <a:latin typeface="Consolas"/>
                <a:ea typeface="Calibri"/>
                <a:cs typeface="Cordia New"/>
              </a:rPr>
              <a:t>{};</a:t>
            </a:r>
            <a:endParaRPr lang="en-US" sz="4000" dirty="0">
              <a:ea typeface="Calibri"/>
              <a:cs typeface="Cordia New"/>
            </a:endParaRPr>
          </a:p>
        </p:txBody>
      </p:sp>
    </p:spTree>
    <p:extLst>
      <p:ext uri="{BB962C8B-B14F-4D97-AF65-F5344CB8AC3E}">
        <p14:creationId xmlns:p14="http://schemas.microsoft.com/office/powerpoint/2010/main" val="216471466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764043" y="579182"/>
            <a:ext cx="3039615" cy="584775"/>
          </a:xfrm>
          <a:prstGeom prst="rect">
            <a:avLst/>
          </a:prstGeom>
          <a:noFill/>
        </p:spPr>
        <p:txBody>
          <a:bodyPr wrap="none" rtlCol="0">
            <a:spAutoFit/>
          </a:bodyPr>
          <a:lstStyle/>
          <a:p>
            <a:pPr algn="r"/>
            <a:r>
              <a:rPr lang="en-US" sz="3200" dirty="0" smtClean="0">
                <a:latin typeface="Josefin Slab" panose="02000000000000000000" pitchFamily="2" charset="0"/>
              </a:rPr>
              <a:t>Public Indecency</a:t>
            </a:r>
            <a:endParaRPr lang="en-US" sz="3200" dirty="0">
              <a:latin typeface="Josefin Slab" panose="02000000000000000000" pitchFamily="2" charset="0"/>
            </a:endParaRPr>
          </a:p>
        </p:txBody>
      </p:sp>
      <p:sp>
        <p:nvSpPr>
          <p:cNvPr id="4" name="Rectangle 3"/>
          <p:cNvSpPr/>
          <p:nvPr/>
        </p:nvSpPr>
        <p:spPr>
          <a:xfrm>
            <a:off x="2651781" y="1700379"/>
            <a:ext cx="7315200" cy="3490186"/>
          </a:xfrm>
          <a:prstGeom prst="rect">
            <a:avLst/>
          </a:prstGeom>
        </p:spPr>
        <p:txBody>
          <a:bodyPr wrap="square">
            <a:spAutoFit/>
          </a:bodyPr>
          <a:lstStyle/>
          <a:p>
            <a:pPr>
              <a:lnSpc>
                <a:spcPct val="115000"/>
              </a:lnSpc>
            </a:pPr>
            <a:r>
              <a:rPr lang="en-US" sz="1600" dirty="0">
                <a:solidFill>
                  <a:srgbClr val="0000FF"/>
                </a:solidFill>
                <a:latin typeface="Consolas"/>
                <a:ea typeface="Calibri"/>
                <a:cs typeface="Cordia New"/>
              </a:rPr>
              <a:t>class</a:t>
            </a:r>
            <a:r>
              <a:rPr lang="en-US" sz="1600" dirty="0">
                <a:solidFill>
                  <a:srgbClr val="000000"/>
                </a:solidFill>
                <a:latin typeface="Consolas"/>
                <a:ea typeface="Calibri"/>
                <a:cs typeface="Cordia New"/>
              </a:rPr>
              <a:t> </a:t>
            </a:r>
            <a:r>
              <a:rPr lang="en-US" sz="1600" dirty="0" err="1">
                <a:solidFill>
                  <a:srgbClr val="2B91AF"/>
                </a:solidFill>
                <a:latin typeface="Consolas"/>
                <a:ea typeface="Calibri"/>
                <a:cs typeface="Cordia New"/>
              </a:rPr>
              <a:t>CombinationLock</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public</a:t>
            </a:r>
            <a:r>
              <a:rPr lang="en-US" sz="1600" dirty="0">
                <a:solidFill>
                  <a:srgbClr val="000000"/>
                </a:solidFill>
                <a:latin typeface="Consolas"/>
                <a:ea typeface="Calibri"/>
                <a:cs typeface="Cordia New"/>
              </a:rPr>
              <a:t> </a:t>
            </a:r>
            <a:r>
              <a:rPr lang="en-US" sz="1600" dirty="0" err="1">
                <a:solidFill>
                  <a:srgbClr val="0000FF"/>
                </a:solidFill>
                <a:latin typeface="Consolas"/>
                <a:ea typeface="Calibri"/>
                <a:cs typeface="Cordia New"/>
              </a:rPr>
              <a:t>bool</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IsLocked</a:t>
            </a:r>
            <a:r>
              <a:rPr lang="en-US" sz="1600" dirty="0">
                <a:solidFill>
                  <a:srgbClr val="000000"/>
                </a:solidFill>
                <a:latin typeface="Consolas"/>
                <a:ea typeface="Calibri"/>
                <a:cs typeface="Cordia New"/>
              </a:rPr>
              <a:t> { </a:t>
            </a:r>
            <a:r>
              <a:rPr lang="en-US" sz="1600" dirty="0">
                <a:solidFill>
                  <a:srgbClr val="0000FF"/>
                </a:solidFill>
                <a:latin typeface="Consolas"/>
                <a:ea typeface="Calibri"/>
                <a:cs typeface="Cordia New"/>
              </a:rPr>
              <a:t>get</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set</a:t>
            </a:r>
            <a:r>
              <a:rPr lang="en-US" sz="1600" dirty="0">
                <a:solidFill>
                  <a:srgbClr val="000000"/>
                </a:solidFill>
                <a:latin typeface="Consolas"/>
                <a:ea typeface="Calibri"/>
                <a:cs typeface="Cordia New"/>
              </a:rPr>
              <a:t>; </a:t>
            </a:r>
            <a:r>
              <a:rPr lang="en-US" sz="1600" dirty="0" smtClean="0">
                <a:solidFill>
                  <a:srgbClr val="000000"/>
                </a:solidFill>
                <a:latin typeface="Consolas"/>
                <a:ea typeface="Calibri"/>
                <a:cs typeface="Cordia New"/>
              </a:rPr>
              <a:t>}</a:t>
            </a:r>
            <a:endParaRPr lang="en-US" sz="2000" dirty="0" smtClean="0">
              <a:ea typeface="Calibri"/>
              <a:cs typeface="Cordia New"/>
            </a:endParaRPr>
          </a:p>
          <a:p>
            <a:pPr>
              <a:lnSpc>
                <a:spcPct val="115000"/>
              </a:lnSpc>
            </a:pPr>
            <a:r>
              <a:rPr lang="en-US" sz="1600" dirty="0" smtClean="0">
                <a:solidFill>
                  <a:srgbClr val="000000"/>
                </a:solidFill>
                <a:latin typeface="Consolas"/>
                <a:ea typeface="Calibri"/>
                <a:cs typeface="Cordia New"/>
              </a:rPr>
              <a:t>    </a:t>
            </a:r>
            <a:endParaRPr lang="en-US" sz="2000" dirty="0" smtClean="0">
              <a:ea typeface="Calibri"/>
              <a:cs typeface="Cordia New"/>
            </a:endParaRPr>
          </a:p>
          <a:p>
            <a:pPr>
              <a:lnSpc>
                <a:spcPct val="115000"/>
              </a:lnSpc>
            </a:pPr>
            <a:r>
              <a:rPr lang="en-US" sz="1600" dirty="0" smtClean="0">
                <a:solidFill>
                  <a:srgbClr val="000000"/>
                </a:solidFill>
                <a:latin typeface="Consolas"/>
                <a:ea typeface="Calibri"/>
                <a:cs typeface="Cordia New"/>
              </a:rPr>
              <a:t>    </a:t>
            </a:r>
            <a:r>
              <a:rPr lang="en-US" sz="1600" dirty="0" smtClean="0">
                <a:solidFill>
                  <a:srgbClr val="0000FF"/>
                </a:solidFill>
                <a:latin typeface="Consolas"/>
                <a:ea typeface="Calibri"/>
                <a:cs typeface="Cordia New"/>
              </a:rPr>
              <a:t>public</a:t>
            </a:r>
            <a:r>
              <a:rPr lang="en-US" sz="1600" dirty="0" smtClean="0">
                <a:solidFill>
                  <a:srgbClr val="000000"/>
                </a:solidFill>
                <a:latin typeface="Consolas"/>
                <a:ea typeface="Calibri"/>
                <a:cs typeface="Cordia New"/>
              </a:rPr>
              <a:t> </a:t>
            </a:r>
            <a:r>
              <a:rPr lang="en-US" sz="1600" dirty="0" smtClean="0">
                <a:solidFill>
                  <a:srgbClr val="0000FF"/>
                </a:solidFill>
                <a:latin typeface="Consolas"/>
                <a:ea typeface="Calibri"/>
                <a:cs typeface="Cordia New"/>
              </a:rPr>
              <a:t>void</a:t>
            </a:r>
            <a:r>
              <a:rPr lang="en-US" sz="1600" dirty="0" smtClean="0">
                <a:solidFill>
                  <a:srgbClr val="000000"/>
                </a:solidFill>
                <a:latin typeface="Consolas"/>
                <a:ea typeface="Calibri"/>
                <a:cs typeface="Cordia New"/>
              </a:rPr>
              <a:t> </a:t>
            </a:r>
            <a:r>
              <a:rPr lang="en-US" sz="1600" dirty="0" err="1" smtClean="0">
                <a:solidFill>
                  <a:srgbClr val="000000"/>
                </a:solidFill>
                <a:latin typeface="Consolas"/>
                <a:ea typeface="Calibri"/>
                <a:cs typeface="Cordia New"/>
              </a:rPr>
              <a:t>EnterCombination</a:t>
            </a:r>
            <a:r>
              <a:rPr lang="en-US" sz="1600" dirty="0" smtClean="0">
                <a:solidFill>
                  <a:srgbClr val="000000"/>
                </a:solidFill>
                <a:latin typeface="Consolas"/>
                <a:ea typeface="Calibri"/>
                <a:cs typeface="Cordia New"/>
              </a:rPr>
              <a:t>(</a:t>
            </a:r>
            <a:r>
              <a:rPr lang="en-US" sz="1600" dirty="0" smtClean="0">
                <a:solidFill>
                  <a:srgbClr val="0000FF"/>
                </a:solidFill>
                <a:latin typeface="Consolas"/>
                <a:ea typeface="Calibri"/>
                <a:cs typeface="Cordia New"/>
              </a:rPr>
              <a:t>string</a:t>
            </a:r>
            <a:r>
              <a:rPr lang="en-US" sz="1600" dirty="0" smtClean="0">
                <a:solidFill>
                  <a:srgbClr val="000000"/>
                </a:solidFill>
                <a:latin typeface="Consolas"/>
                <a:ea typeface="Calibri"/>
                <a:cs typeface="Cordia New"/>
              </a:rPr>
              <a:t> combination)</a:t>
            </a:r>
            <a:endParaRPr lang="en-US" sz="2000" dirty="0" smtClean="0">
              <a:ea typeface="Calibri"/>
              <a:cs typeface="Cordia New"/>
            </a:endParaRPr>
          </a:p>
          <a:p>
            <a:pPr>
              <a:lnSpc>
                <a:spcPct val="115000"/>
              </a:lnSpc>
            </a:pPr>
            <a:r>
              <a:rPr lang="en-US" sz="1600" dirty="0" smtClean="0">
                <a:solidFill>
                  <a:srgbClr val="000000"/>
                </a:solidFill>
                <a:latin typeface="Consolas"/>
                <a:ea typeface="Calibri"/>
                <a:cs typeface="Cordia New"/>
              </a:rPr>
              <a:t>    </a:t>
            </a: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if</a:t>
            </a:r>
            <a:r>
              <a:rPr lang="en-US" sz="1600" dirty="0">
                <a:solidFill>
                  <a:srgbClr val="000000"/>
                </a:solidFill>
                <a:latin typeface="Consolas"/>
                <a:ea typeface="Calibri"/>
                <a:cs typeface="Cordia New"/>
              </a:rPr>
              <a:t> (combination == </a:t>
            </a:r>
            <a:r>
              <a:rPr lang="en-US" sz="1600" dirty="0" err="1">
                <a:solidFill>
                  <a:srgbClr val="000000"/>
                </a:solidFill>
                <a:latin typeface="Consolas"/>
                <a:ea typeface="Calibri"/>
                <a:cs typeface="Cordia New"/>
              </a:rPr>
              <a:t>CorrectCombination</a:t>
            </a: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IsLocked</a:t>
            </a:r>
            <a:r>
              <a:rPr lang="en-US" sz="1600" dirty="0">
                <a:solidFill>
                  <a:srgbClr val="000000"/>
                </a:solidFill>
                <a:latin typeface="Consolas"/>
                <a:ea typeface="Calibri"/>
                <a:cs typeface="Cordia New"/>
              </a:rPr>
              <a:t> = </a:t>
            </a:r>
            <a:r>
              <a:rPr lang="en-US" sz="1600" dirty="0">
                <a:solidFill>
                  <a:srgbClr val="0000FF"/>
                </a:solidFill>
                <a:latin typeface="Consolas"/>
                <a:ea typeface="Calibri"/>
                <a:cs typeface="Cordia New"/>
              </a:rPr>
              <a:t>false</a:t>
            </a: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a:t>
            </a:r>
            <a:endParaRPr lang="en-US" sz="2000" dirty="0">
              <a:ea typeface="Calibri"/>
              <a:cs typeface="Cordia New"/>
            </a:endParaRPr>
          </a:p>
        </p:txBody>
      </p:sp>
    </p:spTree>
    <p:extLst>
      <p:ext uri="{BB962C8B-B14F-4D97-AF65-F5344CB8AC3E}">
        <p14:creationId xmlns:p14="http://schemas.microsoft.com/office/powerpoint/2010/main" val="233527912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57971" y="579182"/>
            <a:ext cx="4145687" cy="584775"/>
          </a:xfrm>
          <a:prstGeom prst="rect">
            <a:avLst/>
          </a:prstGeom>
          <a:noFill/>
        </p:spPr>
        <p:txBody>
          <a:bodyPr wrap="none" rtlCol="0">
            <a:spAutoFit/>
          </a:bodyPr>
          <a:lstStyle/>
          <a:p>
            <a:pPr algn="r"/>
            <a:r>
              <a:rPr lang="en-US" sz="3200" dirty="0" smtClean="0">
                <a:latin typeface="Josefin Slab" panose="02000000000000000000" pitchFamily="2" charset="0"/>
              </a:rPr>
              <a:t>Unplanned Parenthood</a:t>
            </a:r>
            <a:endParaRPr lang="en-US" sz="3200" dirty="0">
              <a:latin typeface="Josefin Slab" panose="02000000000000000000" pitchFamily="2" charset="0"/>
            </a:endParaRPr>
          </a:p>
        </p:txBody>
      </p:sp>
      <p:sp>
        <p:nvSpPr>
          <p:cNvPr id="7" name="Rectangle 6"/>
          <p:cNvSpPr/>
          <p:nvPr/>
        </p:nvSpPr>
        <p:spPr>
          <a:xfrm>
            <a:off x="2682274" y="2497976"/>
            <a:ext cx="4632926" cy="357470"/>
          </a:xfrm>
          <a:prstGeom prst="rect">
            <a:avLst/>
          </a:prstGeom>
        </p:spPr>
        <p:txBody>
          <a:bodyPr wrap="square">
            <a:spAutoFit/>
          </a:bodyPr>
          <a:lstStyle/>
          <a:p>
            <a:pPr>
              <a:lnSpc>
                <a:spcPct val="115000"/>
              </a:lnSpc>
            </a:pPr>
            <a:r>
              <a:rPr lang="en-US" sz="1600" dirty="0" smtClean="0">
                <a:solidFill>
                  <a:srgbClr val="0000FF"/>
                </a:solidFill>
                <a:latin typeface="Consolas"/>
                <a:ea typeface="Calibri"/>
                <a:cs typeface="Cordia New"/>
              </a:rPr>
              <a:t>class</a:t>
            </a:r>
            <a:r>
              <a:rPr lang="en-US" sz="1600" dirty="0" smtClean="0">
                <a:solidFill>
                  <a:srgbClr val="000000"/>
                </a:solidFill>
                <a:latin typeface="Consolas"/>
                <a:ea typeface="Calibri"/>
                <a:cs typeface="Cordia New"/>
              </a:rPr>
              <a:t> </a:t>
            </a:r>
            <a:r>
              <a:rPr lang="en-US" sz="1600" dirty="0" err="1">
                <a:solidFill>
                  <a:srgbClr val="2B91AF"/>
                </a:solidFill>
                <a:latin typeface="Consolas"/>
                <a:ea typeface="Calibri"/>
                <a:cs typeface="Cordia New"/>
              </a:rPr>
              <a:t>GrandfatherClock</a:t>
            </a:r>
            <a:r>
              <a:rPr lang="en-US" sz="1600" dirty="0">
                <a:solidFill>
                  <a:srgbClr val="000000"/>
                </a:solidFill>
                <a:latin typeface="Consolas"/>
                <a:ea typeface="Calibri"/>
                <a:cs typeface="Cordia New"/>
              </a:rPr>
              <a:t> </a:t>
            </a:r>
            <a:r>
              <a:rPr lang="en-US" sz="1600" dirty="0" smtClean="0">
                <a:solidFill>
                  <a:srgbClr val="000000"/>
                </a:solidFill>
                <a:latin typeface="Consolas"/>
                <a:ea typeface="Calibri"/>
                <a:cs typeface="Cordia New"/>
              </a:rPr>
              <a:t>{ ... }</a:t>
            </a:r>
          </a:p>
        </p:txBody>
      </p:sp>
      <p:sp>
        <p:nvSpPr>
          <p:cNvPr id="4" name="Rectangle 3"/>
          <p:cNvSpPr/>
          <p:nvPr/>
        </p:nvSpPr>
        <p:spPr>
          <a:xfrm>
            <a:off x="2682274" y="2520762"/>
            <a:ext cx="4632926" cy="1508105"/>
          </a:xfrm>
          <a:prstGeom prst="rect">
            <a:avLst/>
          </a:prstGeom>
        </p:spPr>
        <p:txBody>
          <a:bodyPr wrap="square">
            <a:spAutoFit/>
          </a:bodyPr>
          <a:lstStyle/>
          <a:p>
            <a:pPr>
              <a:lnSpc>
                <a:spcPct val="115000"/>
              </a:lnSpc>
            </a:pPr>
            <a:r>
              <a:rPr lang="en-US" sz="1600" dirty="0" smtClean="0">
                <a:solidFill>
                  <a:srgbClr val="0000FF"/>
                </a:solidFill>
                <a:latin typeface="Consolas"/>
                <a:ea typeface="Calibri"/>
                <a:cs typeface="Cordia New"/>
              </a:rPr>
              <a:t>class</a:t>
            </a:r>
            <a:r>
              <a:rPr lang="en-US" sz="1600" dirty="0" smtClean="0">
                <a:solidFill>
                  <a:srgbClr val="000000"/>
                </a:solidFill>
                <a:latin typeface="Consolas"/>
                <a:ea typeface="Calibri"/>
                <a:cs typeface="Cordia New"/>
              </a:rPr>
              <a:t> </a:t>
            </a:r>
            <a:r>
              <a:rPr lang="en-US" sz="1600" dirty="0" smtClean="0">
                <a:solidFill>
                  <a:srgbClr val="2B91AF"/>
                </a:solidFill>
                <a:latin typeface="Consolas"/>
                <a:ea typeface="Calibri"/>
                <a:cs typeface="Cordia New"/>
              </a:rPr>
              <a:t>Clock</a:t>
            </a:r>
            <a:r>
              <a:rPr lang="en-US" sz="1600" dirty="0" smtClean="0">
                <a:solidFill>
                  <a:srgbClr val="000000"/>
                </a:solidFill>
                <a:latin typeface="Consolas"/>
                <a:ea typeface="Calibri"/>
                <a:cs typeface="Cordia New"/>
              </a:rPr>
              <a:t> </a:t>
            </a:r>
            <a:r>
              <a:rPr lang="en-US" sz="1600" dirty="0">
                <a:solidFill>
                  <a:srgbClr val="000000"/>
                </a:solidFill>
                <a:latin typeface="Consolas"/>
                <a:ea typeface="Calibri"/>
                <a:cs typeface="Cordia New"/>
              </a:rPr>
              <a:t>{ ... </a:t>
            </a:r>
            <a:r>
              <a:rPr lang="en-US" sz="1600" dirty="0" smtClean="0">
                <a:solidFill>
                  <a:srgbClr val="000000"/>
                </a:solidFill>
                <a:latin typeface="Consolas"/>
                <a:ea typeface="Calibri"/>
                <a:cs typeface="Cordia New"/>
              </a:rPr>
              <a:t>}</a:t>
            </a:r>
          </a:p>
          <a:p>
            <a:pPr>
              <a:lnSpc>
                <a:spcPct val="115000"/>
              </a:lnSpc>
            </a:pPr>
            <a:endParaRPr lang="en-US" sz="1600" dirty="0" smtClean="0">
              <a:solidFill>
                <a:srgbClr val="0000FF"/>
              </a:solidFill>
              <a:latin typeface="Consolas"/>
              <a:ea typeface="Calibri"/>
              <a:cs typeface="Cordia New"/>
            </a:endParaRPr>
          </a:p>
          <a:p>
            <a:pPr>
              <a:lnSpc>
                <a:spcPct val="115000"/>
              </a:lnSpc>
            </a:pPr>
            <a:r>
              <a:rPr lang="en-US" sz="1600" dirty="0" smtClean="0">
                <a:solidFill>
                  <a:srgbClr val="0000FF"/>
                </a:solidFill>
                <a:latin typeface="Consolas"/>
                <a:ea typeface="Calibri"/>
                <a:cs typeface="Cordia New"/>
              </a:rPr>
              <a:t>class</a:t>
            </a:r>
            <a:r>
              <a:rPr lang="en-US" sz="1600" dirty="0" smtClean="0">
                <a:solidFill>
                  <a:srgbClr val="000000"/>
                </a:solidFill>
                <a:latin typeface="Consolas"/>
                <a:ea typeface="Calibri"/>
                <a:cs typeface="Cordia New"/>
              </a:rPr>
              <a:t> </a:t>
            </a:r>
            <a:r>
              <a:rPr lang="en-US" sz="1600" dirty="0" err="1">
                <a:solidFill>
                  <a:srgbClr val="2B91AF"/>
                </a:solidFill>
                <a:latin typeface="Consolas"/>
                <a:ea typeface="Calibri"/>
                <a:cs typeface="Cordia New"/>
              </a:rPr>
              <a:t>GrandfatherClock</a:t>
            </a:r>
            <a:r>
              <a:rPr lang="en-US" sz="1600" dirty="0">
                <a:solidFill>
                  <a:srgbClr val="000000"/>
                </a:solidFill>
                <a:latin typeface="Consolas"/>
                <a:ea typeface="Calibri"/>
                <a:cs typeface="Cordia New"/>
              </a:rPr>
              <a:t> </a:t>
            </a:r>
            <a:r>
              <a:rPr lang="en-US" sz="1600" dirty="0" smtClean="0">
                <a:solidFill>
                  <a:srgbClr val="000000"/>
                </a:solidFill>
                <a:latin typeface="Consolas"/>
                <a:ea typeface="Calibri"/>
                <a:cs typeface="Cordia New"/>
              </a:rPr>
              <a:t>: </a:t>
            </a:r>
            <a:r>
              <a:rPr lang="en-US" sz="1600" dirty="0">
                <a:solidFill>
                  <a:srgbClr val="2B91AF"/>
                </a:solidFill>
                <a:latin typeface="Consolas"/>
                <a:ea typeface="Calibri"/>
                <a:cs typeface="Cordia New"/>
              </a:rPr>
              <a:t>Clock</a:t>
            </a:r>
            <a:r>
              <a:rPr lang="en-US" sz="1600" dirty="0">
                <a:solidFill>
                  <a:srgbClr val="000000"/>
                </a:solidFill>
                <a:latin typeface="Consolas"/>
                <a:ea typeface="Calibri"/>
                <a:cs typeface="Cordia New"/>
              </a:rPr>
              <a:t> </a:t>
            </a:r>
            <a:r>
              <a:rPr lang="en-US" sz="1600" dirty="0" smtClean="0">
                <a:solidFill>
                  <a:srgbClr val="000000"/>
                </a:solidFill>
                <a:latin typeface="Consolas"/>
                <a:ea typeface="Calibri"/>
                <a:cs typeface="Cordia New"/>
              </a:rPr>
              <a:t>{ ... }</a:t>
            </a:r>
          </a:p>
          <a:p>
            <a:pPr>
              <a:lnSpc>
                <a:spcPct val="115000"/>
              </a:lnSpc>
            </a:pPr>
            <a:endParaRPr lang="en-US" sz="1600" dirty="0">
              <a:ea typeface="Calibri"/>
              <a:cs typeface="Cordia New"/>
            </a:endParaRPr>
          </a:p>
          <a:p>
            <a:pPr>
              <a:lnSpc>
                <a:spcPct val="115000"/>
              </a:lnSpc>
            </a:pPr>
            <a:r>
              <a:rPr lang="en-US" sz="1600" dirty="0" smtClean="0">
                <a:solidFill>
                  <a:srgbClr val="0000FF"/>
                </a:solidFill>
                <a:latin typeface="Consolas"/>
                <a:ea typeface="Calibri"/>
                <a:cs typeface="Cordia New"/>
              </a:rPr>
              <a:t>class</a:t>
            </a:r>
            <a:r>
              <a:rPr lang="en-US" sz="1600" dirty="0" smtClean="0">
                <a:solidFill>
                  <a:srgbClr val="000000"/>
                </a:solidFill>
                <a:latin typeface="Consolas"/>
                <a:ea typeface="Calibri"/>
                <a:cs typeface="Cordia New"/>
              </a:rPr>
              <a:t> </a:t>
            </a:r>
            <a:r>
              <a:rPr lang="en-US" sz="1600" dirty="0" err="1" smtClean="0">
                <a:solidFill>
                  <a:srgbClr val="2B91AF"/>
                </a:solidFill>
                <a:latin typeface="Consolas"/>
                <a:ea typeface="Calibri"/>
                <a:cs typeface="Cordia New"/>
              </a:rPr>
              <a:t>AlarmClock</a:t>
            </a:r>
            <a:r>
              <a:rPr lang="en-US" sz="1600" dirty="0">
                <a:solidFill>
                  <a:srgbClr val="000000"/>
                </a:solidFill>
                <a:latin typeface="Consolas"/>
                <a:ea typeface="Calibri"/>
                <a:cs typeface="Cordia New"/>
              </a:rPr>
              <a:t> : </a:t>
            </a:r>
            <a:r>
              <a:rPr lang="en-US" sz="1600" dirty="0">
                <a:solidFill>
                  <a:srgbClr val="2B91AF"/>
                </a:solidFill>
                <a:latin typeface="Consolas"/>
                <a:ea typeface="Calibri"/>
                <a:cs typeface="Cordia New"/>
              </a:rPr>
              <a:t>Clock</a:t>
            </a:r>
            <a:r>
              <a:rPr lang="en-US" sz="1600" dirty="0">
                <a:solidFill>
                  <a:srgbClr val="000000"/>
                </a:solidFill>
                <a:latin typeface="Consolas"/>
                <a:ea typeface="Calibri"/>
                <a:cs typeface="Cordia New"/>
              </a:rPr>
              <a:t> { ... }</a:t>
            </a:r>
          </a:p>
        </p:txBody>
      </p:sp>
      <p:sp>
        <p:nvSpPr>
          <p:cNvPr id="2" name="Rectangle 1"/>
          <p:cNvSpPr/>
          <p:nvPr/>
        </p:nvSpPr>
        <p:spPr>
          <a:xfrm>
            <a:off x="2660776" y="3073143"/>
            <a:ext cx="4572000" cy="1260345"/>
          </a:xfrm>
          <a:prstGeom prst="rect">
            <a:avLst/>
          </a:prstGeom>
        </p:spPr>
        <p:txBody>
          <a:bodyPr>
            <a:spAutoFit/>
          </a:bodyPr>
          <a:lstStyle/>
          <a:p>
            <a:pPr>
              <a:lnSpc>
                <a:spcPct val="115000"/>
              </a:lnSpc>
            </a:pPr>
            <a:r>
              <a:rPr lang="en-US" sz="1600" dirty="0">
                <a:solidFill>
                  <a:srgbClr val="0000FF"/>
                </a:solidFill>
                <a:latin typeface="Consolas"/>
                <a:ea typeface="Calibri"/>
                <a:cs typeface="Cordia New"/>
              </a:rPr>
              <a:t>class</a:t>
            </a:r>
            <a:r>
              <a:rPr lang="en-US" sz="1600" dirty="0">
                <a:solidFill>
                  <a:srgbClr val="000000"/>
                </a:solidFill>
                <a:latin typeface="Consolas"/>
                <a:ea typeface="Calibri"/>
                <a:cs typeface="Cordia New"/>
              </a:rPr>
              <a:t> </a:t>
            </a:r>
            <a:r>
              <a:rPr lang="en-US" sz="1600" dirty="0" err="1">
                <a:solidFill>
                  <a:srgbClr val="2B91AF"/>
                </a:solidFill>
                <a:latin typeface="Consolas"/>
                <a:ea typeface="Calibri"/>
                <a:cs typeface="Cordia New"/>
              </a:rPr>
              <a:t>AlarmClock</a:t>
            </a:r>
            <a:r>
              <a:rPr lang="en-US" sz="1600" dirty="0">
                <a:solidFill>
                  <a:srgbClr val="000000"/>
                </a:solidFill>
                <a:latin typeface="Consolas"/>
                <a:ea typeface="Calibri"/>
                <a:cs typeface="Cordia New"/>
              </a:rPr>
              <a:t> : </a:t>
            </a:r>
            <a:r>
              <a:rPr lang="en-US" sz="1600" dirty="0" err="1">
                <a:solidFill>
                  <a:srgbClr val="2B91AF"/>
                </a:solidFill>
                <a:latin typeface="Consolas"/>
                <a:ea typeface="Calibri"/>
                <a:cs typeface="Cordia New"/>
              </a:rPr>
              <a:t>GrandfatherClock</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8000"/>
                </a:solidFill>
                <a:latin typeface="Consolas"/>
                <a:ea typeface="Calibri"/>
                <a:cs typeface="Cordia New"/>
              </a:rPr>
              <a:t>// has a Pendulum???</a:t>
            </a:r>
            <a:endParaRPr lang="en-US" sz="2000" dirty="0">
              <a:ea typeface="Calibri"/>
              <a:cs typeface="Cordia New"/>
            </a:endParaRPr>
          </a:p>
          <a:p>
            <a:pPr>
              <a:lnSpc>
                <a:spcPct val="115000"/>
              </a:lnSpc>
              <a:spcAft>
                <a:spcPts val="1000"/>
              </a:spcAft>
            </a:pPr>
            <a:r>
              <a:rPr lang="en-US" sz="1600" dirty="0">
                <a:solidFill>
                  <a:srgbClr val="000000"/>
                </a:solidFill>
                <a:latin typeface="Consolas"/>
                <a:ea typeface="Calibri"/>
                <a:cs typeface="Cordia New"/>
              </a:rPr>
              <a:t>}</a:t>
            </a:r>
            <a:endParaRPr lang="en-US" sz="2000" dirty="0">
              <a:ea typeface="Calibri"/>
              <a:cs typeface="Cordia New"/>
            </a:endParaRPr>
          </a:p>
        </p:txBody>
      </p:sp>
    </p:spTree>
    <p:extLst>
      <p:ext uri="{BB962C8B-B14F-4D97-AF65-F5344CB8AC3E}">
        <p14:creationId xmlns:p14="http://schemas.microsoft.com/office/powerpoint/2010/main" val="2210139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2" grpId="0"/>
      <p:bldP spid="2" grpId="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156506" y="579182"/>
            <a:ext cx="3647152" cy="584775"/>
          </a:xfrm>
          <a:prstGeom prst="rect">
            <a:avLst/>
          </a:prstGeom>
          <a:noFill/>
        </p:spPr>
        <p:txBody>
          <a:bodyPr wrap="none" rtlCol="0">
            <a:spAutoFit/>
          </a:bodyPr>
          <a:lstStyle/>
          <a:p>
            <a:pPr algn="r"/>
            <a:r>
              <a:rPr lang="en-US" sz="3200" dirty="0" smtClean="0">
                <a:latin typeface="Josefin Slab" panose="02000000000000000000" pitchFamily="2" charset="0"/>
              </a:rPr>
              <a:t>Unrealized Potential</a:t>
            </a:r>
            <a:endParaRPr lang="en-US" sz="3200" dirty="0">
              <a:latin typeface="Josefin Slab" panose="02000000000000000000" pitchFamily="2" charset="0"/>
            </a:endParaRPr>
          </a:p>
        </p:txBody>
      </p:sp>
      <p:sp>
        <p:nvSpPr>
          <p:cNvPr id="6" name="Rectangle 5"/>
          <p:cNvSpPr/>
          <p:nvPr/>
        </p:nvSpPr>
        <p:spPr>
          <a:xfrm>
            <a:off x="2721697" y="1743923"/>
            <a:ext cx="4572000" cy="1685077"/>
          </a:xfrm>
          <a:prstGeom prst="rect">
            <a:avLst/>
          </a:prstGeom>
        </p:spPr>
        <p:txBody>
          <a:bodyPr>
            <a:spAutoFit/>
          </a:bodyPr>
          <a:lstStyle/>
          <a:p>
            <a:pPr>
              <a:lnSpc>
                <a:spcPct val="115000"/>
              </a:lnSpc>
            </a:pPr>
            <a:r>
              <a:rPr lang="en-US" dirty="0">
                <a:solidFill>
                  <a:srgbClr val="0000FF"/>
                </a:solidFill>
                <a:latin typeface="Consolas"/>
                <a:ea typeface="Calibri"/>
                <a:cs typeface="Cordia New"/>
              </a:rPr>
              <a:t>class</a:t>
            </a:r>
            <a:r>
              <a:rPr lang="en-US" dirty="0">
                <a:solidFill>
                  <a:srgbClr val="000000"/>
                </a:solidFill>
                <a:latin typeface="Consolas"/>
                <a:ea typeface="Calibri"/>
                <a:cs typeface="Cordia New"/>
              </a:rPr>
              <a:t> </a:t>
            </a:r>
            <a:r>
              <a:rPr lang="en-US" dirty="0">
                <a:solidFill>
                  <a:srgbClr val="2B91AF"/>
                </a:solidFill>
                <a:latin typeface="Consolas"/>
                <a:ea typeface="Calibri"/>
                <a:cs typeface="Cordia New"/>
              </a:rPr>
              <a:t>Rectangle</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    </a:t>
            </a:r>
            <a:r>
              <a:rPr lang="en-US" dirty="0" err="1">
                <a:solidFill>
                  <a:srgbClr val="0000FF"/>
                </a:solidFill>
                <a:latin typeface="Consolas"/>
                <a:ea typeface="Calibri"/>
                <a:cs typeface="Cordia New"/>
              </a:rPr>
              <a:t>int</a:t>
            </a:r>
            <a:r>
              <a:rPr lang="en-US" dirty="0">
                <a:solidFill>
                  <a:srgbClr val="000000"/>
                </a:solidFill>
                <a:latin typeface="Consolas"/>
                <a:ea typeface="Calibri"/>
                <a:cs typeface="Cordia New"/>
              </a:rPr>
              <a:t> Width { </a:t>
            </a:r>
            <a:r>
              <a:rPr lang="en-US" dirty="0">
                <a:solidFill>
                  <a:srgbClr val="0000FF"/>
                </a:solidFill>
                <a:latin typeface="Consolas"/>
                <a:ea typeface="Calibri"/>
                <a:cs typeface="Cordia New"/>
              </a:rPr>
              <a:t>get</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set</a:t>
            </a:r>
            <a:r>
              <a:rPr lang="en-US" dirty="0">
                <a:solidFill>
                  <a:srgbClr val="000000"/>
                </a:solidFill>
                <a:latin typeface="Consolas"/>
                <a:ea typeface="Calibri"/>
                <a:cs typeface="Cordia New"/>
              </a:rPr>
              <a:t>; }</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    </a:t>
            </a:r>
            <a:r>
              <a:rPr lang="en-US" dirty="0" err="1">
                <a:solidFill>
                  <a:srgbClr val="0000FF"/>
                </a:solidFill>
                <a:latin typeface="Consolas"/>
                <a:ea typeface="Calibri"/>
                <a:cs typeface="Cordia New"/>
              </a:rPr>
              <a:t>int</a:t>
            </a:r>
            <a:r>
              <a:rPr lang="en-US" dirty="0">
                <a:solidFill>
                  <a:srgbClr val="000000"/>
                </a:solidFill>
                <a:latin typeface="Consolas"/>
                <a:ea typeface="Calibri"/>
                <a:cs typeface="Cordia New"/>
              </a:rPr>
              <a:t> Height { </a:t>
            </a:r>
            <a:r>
              <a:rPr lang="en-US" dirty="0">
                <a:solidFill>
                  <a:srgbClr val="0000FF"/>
                </a:solidFill>
                <a:latin typeface="Consolas"/>
                <a:ea typeface="Calibri"/>
                <a:cs typeface="Cordia New"/>
              </a:rPr>
              <a:t>get</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set</a:t>
            </a:r>
            <a:r>
              <a:rPr lang="en-US" dirty="0">
                <a:solidFill>
                  <a:srgbClr val="000000"/>
                </a:solidFill>
                <a:latin typeface="Consolas"/>
                <a:ea typeface="Calibri"/>
                <a:cs typeface="Cordia New"/>
              </a:rPr>
              <a:t>; }</a:t>
            </a:r>
            <a:endParaRPr lang="en-US" sz="2400" dirty="0">
              <a:ea typeface="Calibri"/>
              <a:cs typeface="Cordia New"/>
            </a:endParaRPr>
          </a:p>
          <a:p>
            <a:pPr>
              <a:lnSpc>
                <a:spcPct val="115000"/>
              </a:lnSpc>
              <a:spcAft>
                <a:spcPts val="1000"/>
              </a:spcAft>
            </a:pPr>
            <a:r>
              <a:rPr lang="en-US" dirty="0">
                <a:solidFill>
                  <a:srgbClr val="000000"/>
                </a:solidFill>
                <a:latin typeface="Consolas"/>
                <a:ea typeface="Calibri"/>
                <a:cs typeface="Cordia New"/>
              </a:rPr>
              <a:t>}</a:t>
            </a:r>
            <a:endParaRPr lang="en-US" sz="2400" dirty="0">
              <a:ea typeface="Calibri"/>
              <a:cs typeface="Cordia New"/>
            </a:endParaRPr>
          </a:p>
        </p:txBody>
      </p:sp>
      <p:sp>
        <p:nvSpPr>
          <p:cNvPr id="9" name="Rectangle 8"/>
          <p:cNvSpPr/>
          <p:nvPr/>
        </p:nvSpPr>
        <p:spPr>
          <a:xfrm>
            <a:off x="2721696" y="3886195"/>
            <a:ext cx="6400755" cy="857671"/>
          </a:xfrm>
          <a:prstGeom prst="rect">
            <a:avLst/>
          </a:prstGeom>
        </p:spPr>
        <p:txBody>
          <a:bodyPr wrap="square">
            <a:spAutoFit/>
          </a:bodyPr>
          <a:lstStyle/>
          <a:p>
            <a:pPr>
              <a:lnSpc>
                <a:spcPct val="115000"/>
              </a:lnSpc>
              <a:spcAft>
                <a:spcPts val="1000"/>
              </a:spcAft>
            </a:pPr>
            <a:r>
              <a:rPr lang="en-US" dirty="0">
                <a:solidFill>
                  <a:srgbClr val="008000"/>
                </a:solidFill>
                <a:latin typeface="Consolas"/>
                <a:ea typeface="Calibri"/>
                <a:cs typeface="Cordia New"/>
              </a:rPr>
              <a:t>// meanwhile, in </a:t>
            </a:r>
            <a:r>
              <a:rPr lang="en-US" dirty="0" smtClean="0">
                <a:solidFill>
                  <a:srgbClr val="008000"/>
                </a:solidFill>
                <a:latin typeface="Consolas"/>
                <a:ea typeface="Calibri"/>
                <a:cs typeface="Cordia New"/>
              </a:rPr>
              <a:t>other parts </a:t>
            </a:r>
            <a:r>
              <a:rPr lang="en-US" dirty="0">
                <a:solidFill>
                  <a:srgbClr val="008000"/>
                </a:solidFill>
                <a:latin typeface="Consolas"/>
                <a:ea typeface="Calibri"/>
                <a:cs typeface="Cordia New"/>
              </a:rPr>
              <a:t>of the </a:t>
            </a:r>
            <a:r>
              <a:rPr lang="en-US" dirty="0" smtClean="0">
                <a:solidFill>
                  <a:srgbClr val="008000"/>
                </a:solidFill>
                <a:latin typeface="Consolas"/>
                <a:ea typeface="Calibri"/>
                <a:cs typeface="Cordia New"/>
              </a:rPr>
              <a:t>code</a:t>
            </a:r>
            <a:endParaRPr lang="en-US" dirty="0" smtClean="0">
              <a:solidFill>
                <a:srgbClr val="0000FF"/>
              </a:solidFill>
              <a:latin typeface="Consolas"/>
              <a:ea typeface="Calibri"/>
              <a:cs typeface="Cordia New"/>
            </a:endParaRPr>
          </a:p>
          <a:p>
            <a:pPr>
              <a:lnSpc>
                <a:spcPct val="115000"/>
              </a:lnSpc>
              <a:spcAft>
                <a:spcPts val="1000"/>
              </a:spcAft>
            </a:pPr>
            <a:r>
              <a:rPr lang="en-US" dirty="0" err="1" smtClean="0">
                <a:solidFill>
                  <a:srgbClr val="0000FF"/>
                </a:solidFill>
                <a:latin typeface="Consolas"/>
                <a:ea typeface="Calibri"/>
                <a:cs typeface="Cordia New"/>
              </a:rPr>
              <a:t>int</a:t>
            </a:r>
            <a:r>
              <a:rPr lang="en-US" dirty="0" smtClean="0">
                <a:solidFill>
                  <a:srgbClr val="0000FF"/>
                </a:solidFill>
                <a:latin typeface="Consolas"/>
                <a:ea typeface="Calibri"/>
                <a:cs typeface="Cordia New"/>
              </a:rPr>
              <a:t> </a:t>
            </a:r>
            <a:r>
              <a:rPr lang="en-US" dirty="0" smtClean="0">
                <a:solidFill>
                  <a:srgbClr val="000000"/>
                </a:solidFill>
                <a:latin typeface="Consolas"/>
                <a:ea typeface="Calibri"/>
                <a:cs typeface="Cordia New"/>
              </a:rPr>
              <a:t>area </a:t>
            </a:r>
            <a:r>
              <a:rPr lang="en-US" dirty="0">
                <a:solidFill>
                  <a:srgbClr val="000000"/>
                </a:solidFill>
                <a:latin typeface="Consolas"/>
                <a:ea typeface="Calibri"/>
                <a:cs typeface="Cordia New"/>
              </a:rPr>
              <a:t>= </a:t>
            </a:r>
            <a:r>
              <a:rPr lang="en-US" dirty="0" err="1">
                <a:solidFill>
                  <a:srgbClr val="000000"/>
                </a:solidFill>
                <a:latin typeface="Consolas"/>
                <a:ea typeface="Calibri"/>
                <a:cs typeface="Cordia New"/>
              </a:rPr>
              <a:t>rectangle.Width</a:t>
            </a:r>
            <a:r>
              <a:rPr lang="en-US" dirty="0">
                <a:solidFill>
                  <a:srgbClr val="000000"/>
                </a:solidFill>
                <a:latin typeface="Consolas"/>
                <a:ea typeface="Calibri"/>
                <a:cs typeface="Cordia New"/>
              </a:rPr>
              <a:t> * </a:t>
            </a:r>
            <a:r>
              <a:rPr lang="en-US" dirty="0" err="1">
                <a:solidFill>
                  <a:srgbClr val="000000"/>
                </a:solidFill>
                <a:latin typeface="Consolas"/>
                <a:ea typeface="Calibri"/>
                <a:cs typeface="Cordia New"/>
              </a:rPr>
              <a:t>rectangle.Height</a:t>
            </a:r>
            <a:r>
              <a:rPr lang="en-US" dirty="0">
                <a:solidFill>
                  <a:srgbClr val="000000"/>
                </a:solidFill>
                <a:latin typeface="Consolas"/>
                <a:ea typeface="Calibri"/>
                <a:cs typeface="Cordia New"/>
              </a:rPr>
              <a:t>;</a:t>
            </a:r>
            <a:endParaRPr lang="en-US" sz="2400" dirty="0">
              <a:ea typeface="Calibri"/>
              <a:cs typeface="Cordia New"/>
            </a:endParaRPr>
          </a:p>
        </p:txBody>
      </p:sp>
    </p:spTree>
    <p:extLst>
      <p:ext uri="{BB962C8B-B14F-4D97-AF65-F5344CB8AC3E}">
        <p14:creationId xmlns:p14="http://schemas.microsoft.com/office/powerpoint/2010/main" val="273585048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504358" y="579182"/>
            <a:ext cx="3299300" cy="584775"/>
          </a:xfrm>
          <a:prstGeom prst="rect">
            <a:avLst/>
          </a:prstGeom>
          <a:noFill/>
        </p:spPr>
        <p:txBody>
          <a:bodyPr wrap="none" rtlCol="0">
            <a:spAutoFit/>
          </a:bodyPr>
          <a:lstStyle/>
          <a:p>
            <a:pPr algn="r"/>
            <a:r>
              <a:rPr lang="en-US" sz="3200" dirty="0" smtClean="0">
                <a:latin typeface="Josefin Slab" panose="02000000000000000000" pitchFamily="2" charset="0"/>
              </a:rPr>
              <a:t>Class of all Trades</a:t>
            </a:r>
            <a:endParaRPr lang="en-US" sz="3200" dirty="0">
              <a:latin typeface="Josefin Slab" panose="02000000000000000000" pitchFamily="2" charset="0"/>
            </a:endParaRPr>
          </a:p>
        </p:txBody>
      </p:sp>
      <p:sp>
        <p:nvSpPr>
          <p:cNvPr id="6" name="Rectangle 5"/>
          <p:cNvSpPr/>
          <p:nvPr/>
        </p:nvSpPr>
        <p:spPr>
          <a:xfrm>
            <a:off x="2011707" y="2108638"/>
            <a:ext cx="7130705" cy="2923877"/>
          </a:xfrm>
          <a:prstGeom prst="rect">
            <a:avLst/>
          </a:prstGeom>
        </p:spPr>
        <p:txBody>
          <a:bodyPr wrap="square">
            <a:spAutoFit/>
          </a:bodyPr>
          <a:lstStyle/>
          <a:p>
            <a:pPr>
              <a:lnSpc>
                <a:spcPct val="115000"/>
              </a:lnSpc>
            </a:pPr>
            <a:r>
              <a:rPr lang="en-US" sz="1600" dirty="0">
                <a:solidFill>
                  <a:srgbClr val="0000FF"/>
                </a:solidFill>
                <a:latin typeface="Consolas"/>
                <a:ea typeface="Calibri"/>
                <a:cs typeface="Cordia New"/>
              </a:rPr>
              <a:t>public</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class</a:t>
            </a:r>
            <a:r>
              <a:rPr lang="en-US" sz="1600" dirty="0">
                <a:solidFill>
                  <a:srgbClr val="000000"/>
                </a:solidFill>
                <a:latin typeface="Consolas"/>
                <a:ea typeface="Calibri"/>
                <a:cs typeface="Cordia New"/>
              </a:rPr>
              <a:t> </a:t>
            </a:r>
            <a:r>
              <a:rPr lang="en-US" sz="1600" dirty="0" err="1">
                <a:solidFill>
                  <a:srgbClr val="2B91AF"/>
                </a:solidFill>
                <a:latin typeface="Consolas"/>
                <a:ea typeface="Calibri"/>
                <a:cs typeface="Cordia New"/>
              </a:rPr>
              <a:t>EditUser</a:t>
            </a:r>
            <a:r>
              <a:rPr lang="en-US" sz="1600" dirty="0">
                <a:solidFill>
                  <a:srgbClr val="000000"/>
                </a:solidFill>
                <a:latin typeface="Consolas"/>
                <a:ea typeface="Calibri"/>
                <a:cs typeface="Cordia New"/>
              </a:rPr>
              <a:t> : </a:t>
            </a:r>
            <a:r>
              <a:rPr lang="en-US" sz="1600" dirty="0">
                <a:solidFill>
                  <a:srgbClr val="2B91AF"/>
                </a:solidFill>
                <a:latin typeface="Consolas"/>
                <a:ea typeface="Calibri"/>
                <a:cs typeface="Cordia New"/>
              </a:rPr>
              <a:t>Page</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8000"/>
                </a:solidFill>
                <a:latin typeface="Consolas"/>
                <a:ea typeface="Calibri"/>
                <a:cs typeface="Cordia New"/>
              </a:rPr>
              <a:t>// </a:t>
            </a:r>
            <a:r>
              <a:rPr lang="en-US" sz="1600" dirty="0" smtClean="0">
                <a:solidFill>
                  <a:srgbClr val="008000"/>
                </a:solidFill>
                <a:latin typeface="Consolas"/>
                <a:ea typeface="Calibri"/>
                <a:cs typeface="Cordia New"/>
              </a:rPr>
              <a:t>Lots of web </a:t>
            </a:r>
            <a:r>
              <a:rPr lang="en-US" sz="1600" dirty="0">
                <a:solidFill>
                  <a:srgbClr val="008000"/>
                </a:solidFill>
                <a:latin typeface="Consolas"/>
                <a:ea typeface="Calibri"/>
                <a:cs typeface="Cordia New"/>
              </a:rPr>
              <a:t>page rendering </a:t>
            </a:r>
            <a:r>
              <a:rPr lang="en-US" sz="1600" dirty="0" smtClean="0">
                <a:solidFill>
                  <a:srgbClr val="008000"/>
                </a:solidFill>
                <a:latin typeface="Consolas"/>
                <a:ea typeface="Calibri"/>
                <a:cs typeface="Cordia New"/>
              </a:rPr>
              <a:t>stuff (good)</a:t>
            </a:r>
          </a:p>
          <a:p>
            <a:pPr>
              <a:lnSpc>
                <a:spcPct val="115000"/>
              </a:lnSpc>
            </a:pPr>
            <a:r>
              <a:rPr lang="en-US" sz="1600" dirty="0">
                <a:solidFill>
                  <a:srgbClr val="008000"/>
                </a:solidFill>
                <a:latin typeface="Consolas"/>
                <a:ea typeface="Calibri"/>
                <a:cs typeface="Cordia New"/>
              </a:rPr>
              <a:t> </a:t>
            </a:r>
            <a:r>
              <a:rPr lang="en-US" sz="1600" dirty="0" smtClean="0">
                <a:solidFill>
                  <a:srgbClr val="008000"/>
                </a:solidFill>
                <a:latin typeface="Consolas"/>
                <a:ea typeface="Calibri"/>
                <a:cs typeface="Cordia New"/>
              </a:rPr>
              <a:t>   // PLUS utilities for validation and calculation (bad)</a:t>
            </a:r>
          </a:p>
          <a:p>
            <a:pPr>
              <a:lnSpc>
                <a:spcPct val="115000"/>
              </a:lnSpc>
            </a:pPr>
            <a:endParaRPr lang="en-US" sz="1600" dirty="0">
              <a:solidFill>
                <a:srgbClr val="008000"/>
              </a:solidFill>
              <a:latin typeface="Consolas"/>
              <a:ea typeface="Calibri"/>
              <a:cs typeface="Cordia New"/>
            </a:endParaRPr>
          </a:p>
          <a:p>
            <a:pPr>
              <a:lnSpc>
                <a:spcPct val="115000"/>
              </a:lnSpc>
            </a:pPr>
            <a:endParaRPr lang="en-US" sz="1600" dirty="0" smtClean="0">
              <a:solidFill>
                <a:srgbClr val="008000"/>
              </a:solidFill>
              <a:latin typeface="Consolas"/>
              <a:ea typeface="Calibri"/>
              <a:cs typeface="Cordia New"/>
            </a:endParaRPr>
          </a:p>
          <a:p>
            <a:pPr>
              <a:lnSpc>
                <a:spcPct val="115000"/>
              </a:lnSpc>
            </a:pPr>
            <a:endParaRPr lang="en-US" sz="1600" dirty="0">
              <a:solidFill>
                <a:srgbClr val="008000"/>
              </a:solidFill>
              <a:latin typeface="Consolas"/>
              <a:ea typeface="Calibri"/>
              <a:cs typeface="Cordia New"/>
            </a:endParaRPr>
          </a:p>
          <a:p>
            <a:pPr>
              <a:lnSpc>
                <a:spcPct val="115000"/>
              </a:lnSpc>
            </a:pPr>
            <a:endParaRPr lang="en-US" sz="1600" dirty="0" smtClean="0">
              <a:solidFill>
                <a:srgbClr val="008000"/>
              </a:solidFill>
              <a:latin typeface="Consolas"/>
              <a:ea typeface="Calibri"/>
              <a:cs typeface="Cordia New"/>
            </a:endParaRPr>
          </a:p>
          <a:p>
            <a:pPr>
              <a:lnSpc>
                <a:spcPct val="115000"/>
              </a:lnSpc>
            </a:pPr>
            <a:endParaRPr lang="en-US" sz="1600" dirty="0">
              <a:solidFill>
                <a:srgbClr val="008000"/>
              </a:solidFill>
              <a:latin typeface="Consolas"/>
              <a:ea typeface="Calibri"/>
              <a:cs typeface="Cordia New"/>
            </a:endParaRPr>
          </a:p>
          <a:p>
            <a:pPr>
              <a:lnSpc>
                <a:spcPct val="115000"/>
              </a:lnSpc>
            </a:pPr>
            <a:r>
              <a:rPr lang="en-US" sz="1600" dirty="0" smtClean="0">
                <a:solidFill>
                  <a:srgbClr val="000000"/>
                </a:solidFill>
                <a:latin typeface="Consolas"/>
                <a:ea typeface="Calibri"/>
                <a:cs typeface="Cordia New"/>
              </a:rPr>
              <a:t>}</a:t>
            </a:r>
            <a:endParaRPr lang="en-US" sz="2000" dirty="0">
              <a:ea typeface="Calibri"/>
              <a:cs typeface="Cordia New"/>
            </a:endParaRPr>
          </a:p>
        </p:txBody>
      </p:sp>
      <p:sp>
        <p:nvSpPr>
          <p:cNvPr id="4" name="Rectangle 3"/>
          <p:cNvSpPr/>
          <p:nvPr/>
        </p:nvSpPr>
        <p:spPr>
          <a:xfrm>
            <a:off x="2010120" y="2880366"/>
            <a:ext cx="7132292" cy="1862048"/>
          </a:xfrm>
          <a:prstGeom prst="rect">
            <a:avLst/>
          </a:prstGeom>
        </p:spPr>
        <p:txBody>
          <a:bodyPr wrap="square">
            <a:spAutoFit/>
          </a:bodyPr>
          <a:lstStyle/>
          <a:p>
            <a:pPr lvl="0">
              <a:lnSpc>
                <a:spcPct val="115000"/>
              </a:lnSpc>
            </a:pPr>
            <a:endParaRPr lang="en-US" sz="2000" dirty="0">
              <a:solidFill>
                <a:prstClr val="black"/>
              </a:solidFill>
              <a:ea typeface="Calibri"/>
              <a:cs typeface="Cordia New"/>
            </a:endParaRPr>
          </a:p>
          <a:p>
            <a:pPr lvl="0">
              <a:lnSpc>
                <a:spcPct val="115000"/>
              </a:lnSpc>
            </a:pPr>
            <a:r>
              <a:rPr lang="en-US" sz="1600" dirty="0">
                <a:solidFill>
                  <a:srgbClr val="000000"/>
                </a:solidFill>
                <a:latin typeface="Consolas"/>
                <a:ea typeface="Calibri"/>
                <a:cs typeface="Cordia New"/>
              </a:rPr>
              <a:t> </a:t>
            </a:r>
            <a:endParaRPr lang="en-US" sz="2000" dirty="0">
              <a:solidFill>
                <a:prstClr val="black"/>
              </a:solidFill>
              <a:ea typeface="Calibri"/>
              <a:cs typeface="Cordia New"/>
            </a:endParaRPr>
          </a:p>
          <a:p>
            <a:pPr lvl="0">
              <a:lnSpc>
                <a:spcPct val="115000"/>
              </a:lnSpc>
            </a:pPr>
            <a:r>
              <a:rPr lang="en-US" sz="1600" dirty="0">
                <a:solidFill>
                  <a:srgbClr val="000000"/>
                </a:solidFill>
                <a:latin typeface="Consolas"/>
                <a:ea typeface="Calibri"/>
                <a:cs typeface="Cordia New"/>
              </a:rPr>
              <a:t>    </a:t>
            </a:r>
            <a:r>
              <a:rPr lang="en-US" sz="1600" dirty="0">
                <a:solidFill>
                  <a:schemeClr val="tx1">
                    <a:lumMod val="50000"/>
                    <a:lumOff val="50000"/>
                  </a:schemeClr>
                </a:solidFill>
                <a:latin typeface="Consolas"/>
                <a:ea typeface="Calibri"/>
                <a:cs typeface="Cordia New"/>
              </a:rPr>
              <a:t>protected void </a:t>
            </a:r>
            <a:r>
              <a:rPr lang="en-US" sz="1600" dirty="0" err="1">
                <a:solidFill>
                  <a:schemeClr val="tx1">
                    <a:lumMod val="50000"/>
                    <a:lumOff val="50000"/>
                  </a:schemeClr>
                </a:solidFill>
                <a:latin typeface="Consolas"/>
                <a:ea typeface="Calibri"/>
                <a:cs typeface="Cordia New"/>
              </a:rPr>
              <a:t>btnSave_Clicked</a:t>
            </a:r>
            <a:r>
              <a:rPr lang="en-US" sz="1600" dirty="0">
                <a:solidFill>
                  <a:schemeClr val="tx1">
                    <a:lumMod val="50000"/>
                    <a:lumOff val="50000"/>
                  </a:schemeClr>
                </a:solidFill>
                <a:latin typeface="Consolas"/>
                <a:ea typeface="Calibri"/>
                <a:cs typeface="Cordia New"/>
              </a:rPr>
              <a:t>(object sender, </a:t>
            </a:r>
            <a:r>
              <a:rPr lang="en-US" sz="1600" dirty="0" err="1">
                <a:solidFill>
                  <a:schemeClr val="tx1">
                    <a:lumMod val="50000"/>
                    <a:lumOff val="50000"/>
                  </a:schemeClr>
                </a:solidFill>
                <a:latin typeface="Consolas"/>
                <a:ea typeface="Calibri"/>
                <a:cs typeface="Cordia New"/>
              </a:rPr>
              <a:t>EventArgs</a:t>
            </a:r>
            <a:r>
              <a:rPr lang="en-US" sz="1600" dirty="0">
                <a:solidFill>
                  <a:schemeClr val="tx1">
                    <a:lumMod val="50000"/>
                    <a:lumOff val="50000"/>
                  </a:schemeClr>
                </a:solidFill>
                <a:latin typeface="Consolas"/>
                <a:ea typeface="Calibri"/>
                <a:cs typeface="Cordia New"/>
              </a:rPr>
              <a:t> e)</a:t>
            </a:r>
            <a:endParaRPr lang="en-US" sz="2000" dirty="0">
              <a:solidFill>
                <a:schemeClr val="tx1">
                  <a:lumMod val="50000"/>
                  <a:lumOff val="50000"/>
                </a:schemeClr>
              </a:solidFill>
              <a:ea typeface="Calibri"/>
              <a:cs typeface="Cordia New"/>
            </a:endParaRPr>
          </a:p>
          <a:p>
            <a:pPr lvl="0">
              <a:lnSpc>
                <a:spcPct val="115000"/>
              </a:lnSpc>
            </a:pPr>
            <a:r>
              <a:rPr lang="en-US" sz="1600" dirty="0">
                <a:solidFill>
                  <a:schemeClr val="tx1">
                    <a:lumMod val="50000"/>
                    <a:lumOff val="50000"/>
                  </a:schemeClr>
                </a:solidFill>
                <a:latin typeface="Consolas"/>
                <a:ea typeface="Calibri"/>
                <a:cs typeface="Cordia New"/>
              </a:rPr>
              <a:t>    {</a:t>
            </a:r>
            <a:endParaRPr lang="en-US" sz="2000" dirty="0">
              <a:solidFill>
                <a:schemeClr val="tx1">
                  <a:lumMod val="50000"/>
                  <a:lumOff val="50000"/>
                </a:schemeClr>
              </a:solidFill>
              <a:ea typeface="Calibri"/>
              <a:cs typeface="Cordia New"/>
            </a:endParaRPr>
          </a:p>
          <a:p>
            <a:pPr lvl="0">
              <a:lnSpc>
                <a:spcPct val="115000"/>
              </a:lnSpc>
            </a:pPr>
            <a:r>
              <a:rPr lang="en-US" sz="1600" dirty="0">
                <a:solidFill>
                  <a:srgbClr val="000000"/>
                </a:solidFill>
                <a:latin typeface="Consolas"/>
                <a:ea typeface="Calibri"/>
                <a:cs typeface="Cordia New"/>
              </a:rPr>
              <a:t>        </a:t>
            </a:r>
            <a:r>
              <a:rPr lang="en-US" sz="1600" dirty="0">
                <a:solidFill>
                  <a:srgbClr val="008000"/>
                </a:solidFill>
                <a:latin typeface="Consolas"/>
                <a:ea typeface="Calibri"/>
                <a:cs typeface="Cordia New"/>
              </a:rPr>
              <a:t>// Tons of user saving related business </a:t>
            </a:r>
            <a:r>
              <a:rPr lang="en-US" sz="1600" dirty="0" smtClean="0">
                <a:solidFill>
                  <a:srgbClr val="008000"/>
                </a:solidFill>
                <a:latin typeface="Consolas"/>
                <a:ea typeface="Calibri"/>
                <a:cs typeface="Cordia New"/>
              </a:rPr>
              <a:t>logic (worse)</a:t>
            </a:r>
            <a:endParaRPr lang="en-US" sz="2000" dirty="0">
              <a:solidFill>
                <a:prstClr val="black"/>
              </a:solidFill>
              <a:ea typeface="Calibri"/>
              <a:cs typeface="Cordia New"/>
            </a:endParaRPr>
          </a:p>
          <a:p>
            <a:pPr lvl="0">
              <a:lnSpc>
                <a:spcPct val="115000"/>
              </a:lnSpc>
            </a:pPr>
            <a:r>
              <a:rPr lang="en-US" sz="1600" dirty="0">
                <a:solidFill>
                  <a:srgbClr val="000000"/>
                </a:solidFill>
                <a:latin typeface="Consolas"/>
                <a:ea typeface="Calibri"/>
                <a:cs typeface="Cordia New"/>
              </a:rPr>
              <a:t>    </a:t>
            </a:r>
            <a:r>
              <a:rPr lang="en-US" sz="1600" dirty="0">
                <a:solidFill>
                  <a:schemeClr val="tx1">
                    <a:lumMod val="50000"/>
                    <a:lumOff val="50000"/>
                  </a:schemeClr>
                </a:solidFill>
                <a:latin typeface="Consolas"/>
                <a:ea typeface="Calibri"/>
                <a:cs typeface="Cordia New"/>
              </a:rPr>
              <a:t>}</a:t>
            </a:r>
            <a:endParaRPr lang="en-US" sz="2000" dirty="0">
              <a:solidFill>
                <a:schemeClr val="tx1">
                  <a:lumMod val="50000"/>
                  <a:lumOff val="50000"/>
                </a:schemeClr>
              </a:solidFill>
              <a:ea typeface="Calibri"/>
              <a:cs typeface="Cordia New"/>
            </a:endParaRPr>
          </a:p>
        </p:txBody>
      </p:sp>
    </p:spTree>
    <p:extLst>
      <p:ext uri="{BB962C8B-B14F-4D97-AF65-F5344CB8AC3E}">
        <p14:creationId xmlns:p14="http://schemas.microsoft.com/office/powerpoint/2010/main" val="236037044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208349" y="579182"/>
            <a:ext cx="1595309" cy="584775"/>
          </a:xfrm>
          <a:prstGeom prst="rect">
            <a:avLst/>
          </a:prstGeom>
          <a:noFill/>
        </p:spPr>
        <p:txBody>
          <a:bodyPr wrap="none" rtlCol="0">
            <a:spAutoFit/>
          </a:bodyPr>
          <a:lstStyle/>
          <a:p>
            <a:pPr algn="r"/>
            <a:r>
              <a:rPr lang="en-US" sz="3200" dirty="0" err="1" smtClean="0">
                <a:latin typeface="Josefin Slab" panose="02000000000000000000" pitchFamily="2" charset="0"/>
              </a:rPr>
              <a:t>Abreuse</a:t>
            </a:r>
            <a:endParaRPr lang="en-US" sz="3200" dirty="0">
              <a:latin typeface="Josefin Slab" panose="02000000000000000000" pitchFamily="2" charset="0"/>
            </a:endParaRPr>
          </a:p>
        </p:txBody>
      </p:sp>
      <p:sp>
        <p:nvSpPr>
          <p:cNvPr id="5" name="Rectangle 4"/>
          <p:cNvSpPr/>
          <p:nvPr/>
        </p:nvSpPr>
        <p:spPr>
          <a:xfrm>
            <a:off x="2468903" y="1790090"/>
            <a:ext cx="6517658" cy="3277820"/>
          </a:xfrm>
          <a:prstGeom prst="rect">
            <a:avLst/>
          </a:prstGeom>
        </p:spPr>
        <p:txBody>
          <a:bodyPr wrap="square">
            <a:spAutoFit/>
          </a:bodyPr>
          <a:lstStyle/>
          <a:p>
            <a:pPr>
              <a:lnSpc>
                <a:spcPct val="115000"/>
              </a:lnSpc>
            </a:pPr>
            <a:r>
              <a:rPr lang="en-US" dirty="0">
                <a:solidFill>
                  <a:srgbClr val="0000FF"/>
                </a:solidFill>
                <a:latin typeface="Consolas"/>
                <a:ea typeface="Calibri"/>
                <a:cs typeface="Cordia New"/>
              </a:rPr>
              <a:t>namespace</a:t>
            </a:r>
            <a:r>
              <a:rPr lang="en-US" dirty="0">
                <a:solidFill>
                  <a:srgbClr val="000000"/>
                </a:solidFill>
                <a:latin typeface="Consolas"/>
                <a:ea typeface="Calibri"/>
                <a:cs typeface="Cordia New"/>
              </a:rPr>
              <a:t> </a:t>
            </a:r>
            <a:r>
              <a:rPr lang="en-US" dirty="0" err="1">
                <a:solidFill>
                  <a:srgbClr val="000000"/>
                </a:solidFill>
                <a:latin typeface="Consolas"/>
                <a:ea typeface="Calibri"/>
                <a:cs typeface="Cordia New"/>
              </a:rPr>
              <a:t>System.Web.UI.WebControls</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public</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sealed</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class</a:t>
            </a:r>
            <a:r>
              <a:rPr lang="en-US" dirty="0">
                <a:solidFill>
                  <a:srgbClr val="000000"/>
                </a:solidFill>
                <a:latin typeface="Consolas"/>
                <a:ea typeface="Calibri"/>
                <a:cs typeface="Cordia New"/>
              </a:rPr>
              <a:t> </a:t>
            </a:r>
            <a:r>
              <a:rPr lang="en-US" dirty="0" err="1">
                <a:solidFill>
                  <a:srgbClr val="2B91AF"/>
                </a:solidFill>
                <a:latin typeface="Consolas"/>
                <a:ea typeface="Calibri"/>
                <a:cs typeface="Cordia New"/>
              </a:rPr>
              <a:t>ListItem</a:t>
            </a:r>
            <a:r>
              <a:rPr lang="en-US" dirty="0">
                <a:solidFill>
                  <a:srgbClr val="000000"/>
                </a:solidFill>
                <a:latin typeface="Consolas"/>
                <a:ea typeface="Calibri"/>
                <a:cs typeface="Cordia New"/>
              </a:rPr>
              <a:t> </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    {</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public</a:t>
            </a:r>
            <a:r>
              <a:rPr lang="en-US" dirty="0">
                <a:solidFill>
                  <a:srgbClr val="000000"/>
                </a:solidFill>
                <a:latin typeface="Consolas"/>
                <a:ea typeface="Calibri"/>
                <a:cs typeface="Cordia New"/>
              </a:rPr>
              <a:t> </a:t>
            </a:r>
            <a:r>
              <a:rPr lang="en-US" dirty="0" err="1">
                <a:solidFill>
                  <a:srgbClr val="0000FF"/>
                </a:solidFill>
                <a:latin typeface="Consolas"/>
                <a:ea typeface="Calibri"/>
                <a:cs typeface="Cordia New"/>
              </a:rPr>
              <a:t>bool</a:t>
            </a:r>
            <a:r>
              <a:rPr lang="en-US" dirty="0">
                <a:solidFill>
                  <a:srgbClr val="000000"/>
                </a:solidFill>
                <a:latin typeface="Consolas"/>
                <a:ea typeface="Calibri"/>
                <a:cs typeface="Cordia New"/>
              </a:rPr>
              <a:t> Enabled { </a:t>
            </a:r>
            <a:r>
              <a:rPr lang="en-US" dirty="0">
                <a:solidFill>
                  <a:srgbClr val="0000FF"/>
                </a:solidFill>
                <a:latin typeface="Consolas"/>
                <a:ea typeface="Calibri"/>
                <a:cs typeface="Cordia New"/>
              </a:rPr>
              <a:t>get</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set</a:t>
            </a:r>
            <a:r>
              <a:rPr lang="en-US" dirty="0">
                <a:solidFill>
                  <a:srgbClr val="000000"/>
                </a:solidFill>
                <a:latin typeface="Consolas"/>
                <a:ea typeface="Calibri"/>
                <a:cs typeface="Cordia New"/>
              </a:rPr>
              <a:t>; }</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public</a:t>
            </a:r>
            <a:r>
              <a:rPr lang="en-US" dirty="0">
                <a:solidFill>
                  <a:srgbClr val="000000"/>
                </a:solidFill>
                <a:latin typeface="Consolas"/>
                <a:ea typeface="Calibri"/>
                <a:cs typeface="Cordia New"/>
              </a:rPr>
              <a:t> </a:t>
            </a:r>
            <a:r>
              <a:rPr lang="en-US" dirty="0" err="1">
                <a:solidFill>
                  <a:srgbClr val="0000FF"/>
                </a:solidFill>
                <a:latin typeface="Consolas"/>
                <a:ea typeface="Calibri"/>
                <a:cs typeface="Cordia New"/>
              </a:rPr>
              <a:t>bool</a:t>
            </a:r>
            <a:r>
              <a:rPr lang="en-US" dirty="0">
                <a:solidFill>
                  <a:srgbClr val="000000"/>
                </a:solidFill>
                <a:latin typeface="Consolas"/>
                <a:ea typeface="Calibri"/>
                <a:cs typeface="Cordia New"/>
              </a:rPr>
              <a:t> Selected { </a:t>
            </a:r>
            <a:r>
              <a:rPr lang="en-US" dirty="0">
                <a:solidFill>
                  <a:srgbClr val="0000FF"/>
                </a:solidFill>
                <a:latin typeface="Consolas"/>
                <a:ea typeface="Calibri"/>
                <a:cs typeface="Cordia New"/>
              </a:rPr>
              <a:t>get</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set</a:t>
            </a:r>
            <a:r>
              <a:rPr lang="en-US" dirty="0">
                <a:solidFill>
                  <a:srgbClr val="000000"/>
                </a:solidFill>
                <a:latin typeface="Consolas"/>
                <a:ea typeface="Calibri"/>
                <a:cs typeface="Cordia New"/>
              </a:rPr>
              <a:t>; }</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public</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string</a:t>
            </a:r>
            <a:r>
              <a:rPr lang="en-US" dirty="0">
                <a:solidFill>
                  <a:srgbClr val="000000"/>
                </a:solidFill>
                <a:latin typeface="Consolas"/>
                <a:ea typeface="Calibri"/>
                <a:cs typeface="Cordia New"/>
              </a:rPr>
              <a:t> Text { </a:t>
            </a:r>
            <a:r>
              <a:rPr lang="en-US" dirty="0">
                <a:solidFill>
                  <a:srgbClr val="0000FF"/>
                </a:solidFill>
                <a:latin typeface="Consolas"/>
                <a:ea typeface="Calibri"/>
                <a:cs typeface="Cordia New"/>
              </a:rPr>
              <a:t>get</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set</a:t>
            </a:r>
            <a:r>
              <a:rPr lang="en-US" dirty="0">
                <a:solidFill>
                  <a:srgbClr val="000000"/>
                </a:solidFill>
                <a:latin typeface="Consolas"/>
                <a:ea typeface="Calibri"/>
                <a:cs typeface="Cordia New"/>
              </a:rPr>
              <a:t>; }</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public</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string</a:t>
            </a:r>
            <a:r>
              <a:rPr lang="en-US" dirty="0">
                <a:solidFill>
                  <a:srgbClr val="000000"/>
                </a:solidFill>
                <a:latin typeface="Consolas"/>
                <a:ea typeface="Calibri"/>
                <a:cs typeface="Cordia New"/>
              </a:rPr>
              <a:t> Value { </a:t>
            </a:r>
            <a:r>
              <a:rPr lang="en-US" dirty="0">
                <a:solidFill>
                  <a:srgbClr val="0000FF"/>
                </a:solidFill>
                <a:latin typeface="Consolas"/>
                <a:ea typeface="Calibri"/>
                <a:cs typeface="Cordia New"/>
              </a:rPr>
              <a:t>get</a:t>
            </a:r>
            <a:r>
              <a:rPr lang="en-US" dirty="0">
                <a:solidFill>
                  <a:srgbClr val="000000"/>
                </a:solidFill>
                <a:latin typeface="Consolas"/>
                <a:ea typeface="Calibri"/>
                <a:cs typeface="Cordia New"/>
              </a:rPr>
              <a:t>; </a:t>
            </a:r>
            <a:r>
              <a:rPr lang="en-US" dirty="0">
                <a:solidFill>
                  <a:srgbClr val="0000FF"/>
                </a:solidFill>
                <a:latin typeface="Consolas"/>
                <a:ea typeface="Calibri"/>
                <a:cs typeface="Cordia New"/>
              </a:rPr>
              <a:t>set</a:t>
            </a:r>
            <a:r>
              <a:rPr lang="en-US" dirty="0">
                <a:solidFill>
                  <a:srgbClr val="000000"/>
                </a:solidFill>
                <a:latin typeface="Consolas"/>
                <a:ea typeface="Calibri"/>
                <a:cs typeface="Cordia New"/>
              </a:rPr>
              <a:t>; } </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    }</a:t>
            </a:r>
            <a:endParaRPr lang="en-US" sz="2400" dirty="0">
              <a:ea typeface="Calibri"/>
              <a:cs typeface="Cordia New"/>
            </a:endParaRPr>
          </a:p>
          <a:p>
            <a:pPr>
              <a:lnSpc>
                <a:spcPct val="115000"/>
              </a:lnSpc>
            </a:pPr>
            <a:r>
              <a:rPr lang="en-US" dirty="0">
                <a:solidFill>
                  <a:srgbClr val="000000"/>
                </a:solidFill>
                <a:latin typeface="Consolas"/>
                <a:ea typeface="Calibri"/>
                <a:cs typeface="Cordia New"/>
              </a:rPr>
              <a:t>}</a:t>
            </a:r>
            <a:endParaRPr lang="en-US" sz="2400" dirty="0">
              <a:ea typeface="Calibri"/>
              <a:cs typeface="Cordia New"/>
            </a:endParaRPr>
          </a:p>
        </p:txBody>
      </p:sp>
    </p:spTree>
    <p:extLst>
      <p:ext uri="{BB962C8B-B14F-4D97-AF65-F5344CB8AC3E}">
        <p14:creationId xmlns:p14="http://schemas.microsoft.com/office/powerpoint/2010/main" val="19182767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647322" y="593588"/>
            <a:ext cx="6298519" cy="584775"/>
          </a:xfrm>
          <a:prstGeom prst="rect">
            <a:avLst/>
          </a:prstGeom>
          <a:noFill/>
        </p:spPr>
        <p:txBody>
          <a:bodyPr wrap="none" rtlCol="0">
            <a:spAutoFit/>
          </a:bodyPr>
          <a:lstStyle/>
          <a:p>
            <a:pPr algn="r"/>
            <a:r>
              <a:rPr lang="en-US" sz="3200" dirty="0" smtClean="0">
                <a:latin typeface="Josefin Slab" panose="02000000000000000000" pitchFamily="2" charset="0"/>
              </a:rPr>
              <a:t>The Parasite and the </a:t>
            </a:r>
            <a:r>
              <a:rPr lang="en-US" sz="3200" dirty="0">
                <a:latin typeface="Josefin Slab" panose="02000000000000000000" pitchFamily="2" charset="0"/>
              </a:rPr>
              <a:t>Gracious Host</a:t>
            </a:r>
          </a:p>
        </p:txBody>
      </p:sp>
      <p:sp>
        <p:nvSpPr>
          <p:cNvPr id="9" name="Rectangle 8"/>
          <p:cNvSpPr/>
          <p:nvPr/>
        </p:nvSpPr>
        <p:spPr>
          <a:xfrm>
            <a:off x="2194586" y="2240292"/>
            <a:ext cx="4572000" cy="4127284"/>
          </a:xfrm>
          <a:prstGeom prst="rect">
            <a:avLst/>
          </a:prstGeom>
        </p:spPr>
        <p:txBody>
          <a:bodyPr>
            <a:spAutoFit/>
          </a:bodyPr>
          <a:lstStyle/>
          <a:p>
            <a:pPr>
              <a:lnSpc>
                <a:spcPct val="115000"/>
              </a:lnSpc>
            </a:pPr>
            <a:r>
              <a:rPr lang="en-US" sz="1400" dirty="0">
                <a:solidFill>
                  <a:srgbClr val="0000FF"/>
                </a:solidFill>
                <a:latin typeface="Consolas"/>
                <a:ea typeface="Calibri"/>
                <a:cs typeface="Cordia New"/>
              </a:rPr>
              <a:t>class</a:t>
            </a:r>
            <a:r>
              <a:rPr lang="en-US" sz="1400" dirty="0">
                <a:solidFill>
                  <a:srgbClr val="000000"/>
                </a:solidFill>
                <a:latin typeface="Consolas"/>
                <a:ea typeface="Calibri"/>
                <a:cs typeface="Cordia New"/>
              </a:rPr>
              <a:t> </a:t>
            </a:r>
            <a:r>
              <a:rPr lang="en-US" sz="1400" dirty="0">
                <a:solidFill>
                  <a:srgbClr val="2B91AF"/>
                </a:solidFill>
                <a:latin typeface="Consolas"/>
                <a:ea typeface="Calibri"/>
                <a:cs typeface="Cordia New"/>
              </a:rPr>
              <a:t>Assertive</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a:solidFill>
                  <a:srgbClr val="2B91AF"/>
                </a:solidFill>
                <a:latin typeface="Consolas"/>
                <a:ea typeface="Calibri"/>
                <a:cs typeface="Cordia New"/>
              </a:rPr>
              <a:t>Lazy</a:t>
            </a:r>
            <a:r>
              <a:rPr lang="en-US" sz="1400" dirty="0">
                <a:solidFill>
                  <a:srgbClr val="000000"/>
                </a:solidFill>
                <a:latin typeface="Consolas"/>
                <a:ea typeface="Calibri"/>
                <a:cs typeface="Cordia New"/>
              </a:rPr>
              <a:t> _</a:t>
            </a:r>
            <a:r>
              <a:rPr lang="en-US" sz="1400" dirty="0" err="1">
                <a:solidFill>
                  <a:srgbClr val="000000"/>
                </a:solidFill>
                <a:latin typeface="Consolas"/>
                <a:ea typeface="Calibri"/>
                <a:cs typeface="Cordia New"/>
              </a:rPr>
              <a:t>MyLazyFriend</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a:solidFill>
                  <a:srgbClr val="0000FF"/>
                </a:solidFill>
                <a:latin typeface="Consolas"/>
                <a:ea typeface="Calibri"/>
                <a:cs typeface="Cordia New"/>
              </a:rPr>
              <a:t>void</a:t>
            </a:r>
            <a:r>
              <a:rPr lang="en-US" sz="1400" dirty="0">
                <a:solidFill>
                  <a:srgbClr val="000000"/>
                </a:solidFill>
                <a:latin typeface="Consolas"/>
                <a:ea typeface="Calibri"/>
                <a:cs typeface="Cordia New"/>
              </a:rPr>
              <a:t> </a:t>
            </a:r>
            <a:r>
              <a:rPr lang="en-US" sz="1400" dirty="0" err="1">
                <a:solidFill>
                  <a:srgbClr val="000000"/>
                </a:solidFill>
                <a:latin typeface="Consolas"/>
                <a:ea typeface="Calibri"/>
                <a:cs typeface="Cordia New"/>
              </a:rPr>
              <a:t>DoStuff</a:t>
            </a: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_</a:t>
            </a:r>
            <a:r>
              <a:rPr lang="en-US" sz="1400" dirty="0" err="1">
                <a:solidFill>
                  <a:srgbClr val="000000"/>
                </a:solidFill>
                <a:latin typeface="Consolas"/>
                <a:ea typeface="Calibri"/>
                <a:cs typeface="Cordia New"/>
              </a:rPr>
              <a:t>MyLazyFriend.Value</a:t>
            </a:r>
            <a:r>
              <a:rPr lang="en-US" sz="1400" dirty="0">
                <a:solidFill>
                  <a:srgbClr val="000000"/>
                </a:solidFill>
                <a:latin typeface="Consolas"/>
                <a:ea typeface="Calibri"/>
                <a:cs typeface="Cordia New"/>
              </a:rPr>
              <a:t> += 2;</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a:solidFill>
                  <a:srgbClr val="0000FF"/>
                </a:solidFill>
                <a:latin typeface="Consolas"/>
                <a:ea typeface="Calibri"/>
                <a:cs typeface="Cordia New"/>
              </a:rPr>
              <a:t>if</a:t>
            </a:r>
            <a:r>
              <a:rPr lang="en-US" sz="1400" dirty="0">
                <a:solidFill>
                  <a:srgbClr val="000000"/>
                </a:solidFill>
                <a:latin typeface="Consolas"/>
                <a:ea typeface="Calibri"/>
                <a:cs typeface="Cordia New"/>
              </a:rPr>
              <a:t> (_</a:t>
            </a:r>
            <a:r>
              <a:rPr lang="en-US" sz="1400" dirty="0" err="1">
                <a:solidFill>
                  <a:srgbClr val="000000"/>
                </a:solidFill>
                <a:latin typeface="Consolas"/>
                <a:ea typeface="Calibri"/>
                <a:cs typeface="Cordia New"/>
              </a:rPr>
              <a:t>MyLazyFriend.Value</a:t>
            </a:r>
            <a:r>
              <a:rPr lang="en-US" sz="1400" dirty="0">
                <a:solidFill>
                  <a:srgbClr val="000000"/>
                </a:solidFill>
                <a:latin typeface="Consolas"/>
                <a:ea typeface="Calibri"/>
                <a:cs typeface="Cordia New"/>
              </a:rPr>
              <a:t> &gt; 50)</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_</a:t>
            </a:r>
            <a:r>
              <a:rPr lang="en-US" sz="1400" dirty="0" err="1">
                <a:solidFill>
                  <a:srgbClr val="000000"/>
                </a:solidFill>
                <a:latin typeface="Consolas"/>
                <a:ea typeface="Calibri"/>
                <a:cs typeface="Cordia New"/>
              </a:rPr>
              <a:t>MyLazyFriend.Value</a:t>
            </a:r>
            <a:r>
              <a:rPr lang="en-US" sz="1400" dirty="0">
                <a:solidFill>
                  <a:srgbClr val="000000"/>
                </a:solidFill>
                <a:latin typeface="Consolas"/>
                <a:ea typeface="Calibri"/>
                <a:cs typeface="Cordia New"/>
              </a:rPr>
              <a:t> = 0;</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r>
              <a:rPr lang="en-US" sz="1400" dirty="0" smtClean="0">
                <a:solidFill>
                  <a:srgbClr val="000000"/>
                </a:solidFill>
                <a:latin typeface="Consolas"/>
                <a:ea typeface="Calibri"/>
                <a:cs typeface="Cordia New"/>
              </a:rPr>
              <a:t>}</a:t>
            </a:r>
          </a:p>
          <a:p>
            <a:pPr>
              <a:lnSpc>
                <a:spcPct val="115000"/>
              </a:lnSpc>
            </a:pPr>
            <a:r>
              <a:rPr lang="en-US" sz="1400" dirty="0">
                <a:solidFill>
                  <a:srgbClr val="000000"/>
                </a:solidFill>
                <a:latin typeface="Consolas"/>
                <a:ea typeface="Calibri"/>
                <a:cs typeface="Cordia New"/>
              </a:rPr>
              <a:t> </a:t>
            </a:r>
            <a:r>
              <a:rPr lang="en-US" sz="1400" dirty="0" smtClean="0">
                <a:solidFill>
                  <a:srgbClr val="000000"/>
                </a:solidFill>
                <a:latin typeface="Consolas"/>
                <a:ea typeface="Calibri"/>
                <a:cs typeface="Cordia New"/>
              </a:rPr>
              <a:t>       </a:t>
            </a:r>
          </a:p>
          <a:p>
            <a:pPr>
              <a:lnSpc>
                <a:spcPct val="115000"/>
              </a:lnSpc>
            </a:pPr>
            <a:r>
              <a:rPr lang="en-US" sz="1400" dirty="0" smtClean="0">
                <a:solidFill>
                  <a:srgbClr val="008000"/>
                </a:solidFill>
                <a:latin typeface="Consolas"/>
                <a:ea typeface="Calibri"/>
              </a:rPr>
              <a:t>        // ... Use _</a:t>
            </a:r>
            <a:r>
              <a:rPr lang="en-US" sz="1400" dirty="0" err="1" smtClean="0">
                <a:solidFill>
                  <a:srgbClr val="008000"/>
                </a:solidFill>
                <a:latin typeface="Consolas"/>
                <a:ea typeface="Calibri"/>
              </a:rPr>
              <a:t>MyLazyFriend.Value</a:t>
            </a:r>
            <a:endParaRPr lang="en-US" sz="1600"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a:t>
            </a:r>
            <a:endParaRPr lang="en-US" dirty="0">
              <a:ea typeface="Calibri"/>
              <a:cs typeface="Cordia New"/>
            </a:endParaRPr>
          </a:p>
          <a:p>
            <a:pPr>
              <a:lnSpc>
                <a:spcPct val="115000"/>
              </a:lnSpc>
            </a:pPr>
            <a:r>
              <a:rPr lang="en-US" sz="1400" dirty="0">
                <a:solidFill>
                  <a:srgbClr val="000000"/>
                </a:solidFill>
                <a:latin typeface="Consolas"/>
                <a:ea typeface="Calibri"/>
                <a:cs typeface="Cordia New"/>
              </a:rPr>
              <a:t> </a:t>
            </a:r>
            <a:endParaRPr lang="en-US" dirty="0">
              <a:ea typeface="Calibri"/>
              <a:cs typeface="Cordia New"/>
            </a:endParaRPr>
          </a:p>
        </p:txBody>
      </p:sp>
      <p:sp>
        <p:nvSpPr>
          <p:cNvPr id="10" name="Rectangle 9"/>
          <p:cNvSpPr/>
          <p:nvPr/>
        </p:nvSpPr>
        <p:spPr>
          <a:xfrm>
            <a:off x="6400800" y="2240292"/>
            <a:ext cx="4572000" cy="1224951"/>
          </a:xfrm>
          <a:prstGeom prst="rect">
            <a:avLst/>
          </a:prstGeom>
        </p:spPr>
        <p:txBody>
          <a:bodyPr>
            <a:spAutoFit/>
          </a:bodyPr>
          <a:lstStyle/>
          <a:p>
            <a:pPr>
              <a:lnSpc>
                <a:spcPct val="115000"/>
              </a:lnSpc>
            </a:pPr>
            <a:r>
              <a:rPr lang="en-US" sz="1600" dirty="0">
                <a:solidFill>
                  <a:srgbClr val="0000FF"/>
                </a:solidFill>
                <a:latin typeface="Consolas"/>
                <a:ea typeface="Calibri"/>
                <a:cs typeface="Cordia New"/>
              </a:rPr>
              <a:t>class</a:t>
            </a:r>
            <a:r>
              <a:rPr lang="en-US" sz="1600" dirty="0">
                <a:solidFill>
                  <a:srgbClr val="000000"/>
                </a:solidFill>
                <a:latin typeface="Consolas"/>
                <a:ea typeface="Calibri"/>
                <a:cs typeface="Cordia New"/>
              </a:rPr>
              <a:t> </a:t>
            </a:r>
            <a:r>
              <a:rPr lang="en-US" sz="1600" dirty="0">
                <a:solidFill>
                  <a:srgbClr val="2B91AF"/>
                </a:solidFill>
                <a:latin typeface="Consolas"/>
                <a:ea typeface="Calibri"/>
                <a:cs typeface="Cordia New"/>
              </a:rPr>
              <a:t>Lazy</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public</a:t>
            </a:r>
            <a:r>
              <a:rPr lang="en-US" sz="1600" dirty="0">
                <a:solidFill>
                  <a:srgbClr val="000000"/>
                </a:solidFill>
                <a:latin typeface="Consolas"/>
                <a:ea typeface="Calibri"/>
                <a:cs typeface="Cordia New"/>
              </a:rPr>
              <a:t> </a:t>
            </a:r>
            <a:r>
              <a:rPr lang="en-US" sz="1600" dirty="0" err="1">
                <a:solidFill>
                  <a:srgbClr val="0000FF"/>
                </a:solidFill>
                <a:latin typeface="Consolas"/>
                <a:ea typeface="Calibri"/>
                <a:cs typeface="Cordia New"/>
              </a:rPr>
              <a:t>int</a:t>
            </a:r>
            <a:r>
              <a:rPr lang="en-US" sz="1600" dirty="0">
                <a:solidFill>
                  <a:srgbClr val="000000"/>
                </a:solidFill>
                <a:latin typeface="Consolas"/>
                <a:ea typeface="Calibri"/>
                <a:cs typeface="Cordia New"/>
              </a:rPr>
              <a:t> Value;</a:t>
            </a:r>
            <a:endParaRPr lang="en-US" sz="2000" dirty="0">
              <a:ea typeface="Calibri"/>
              <a:cs typeface="Cordia New"/>
            </a:endParaRPr>
          </a:p>
          <a:p>
            <a:pPr>
              <a:lnSpc>
                <a:spcPct val="115000"/>
              </a:lnSpc>
              <a:spcAft>
                <a:spcPts val="1000"/>
              </a:spcAft>
            </a:pPr>
            <a:r>
              <a:rPr lang="en-US" sz="1600" dirty="0">
                <a:solidFill>
                  <a:srgbClr val="000000"/>
                </a:solidFill>
                <a:latin typeface="Consolas"/>
                <a:ea typeface="Calibri"/>
                <a:cs typeface="Cordia New"/>
              </a:rPr>
              <a:t>}</a:t>
            </a:r>
            <a:endParaRPr lang="en-US" sz="2000" dirty="0">
              <a:ea typeface="Calibri"/>
              <a:cs typeface="Cordia New"/>
            </a:endParaRPr>
          </a:p>
        </p:txBody>
      </p:sp>
    </p:spTree>
    <p:extLst>
      <p:ext uri="{BB962C8B-B14F-4D97-AF65-F5344CB8AC3E}">
        <p14:creationId xmlns:p14="http://schemas.microsoft.com/office/powerpoint/2010/main" val="107606120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979120" y="579182"/>
            <a:ext cx="1824538" cy="584775"/>
          </a:xfrm>
          <a:prstGeom prst="rect">
            <a:avLst/>
          </a:prstGeom>
          <a:noFill/>
        </p:spPr>
        <p:txBody>
          <a:bodyPr wrap="none" rtlCol="0">
            <a:spAutoFit/>
          </a:bodyPr>
          <a:lstStyle/>
          <a:p>
            <a:pPr algn="r"/>
            <a:r>
              <a:rPr lang="en-US" sz="3200" dirty="0" smtClean="0">
                <a:latin typeface="Josefin Slab" panose="02000000000000000000" pitchFamily="2" charset="0"/>
              </a:rPr>
              <a:t>The Reset</a:t>
            </a:r>
            <a:endParaRPr lang="en-US" sz="3200" dirty="0">
              <a:latin typeface="Josefin Slab" panose="02000000000000000000" pitchFamily="2" charset="0"/>
            </a:endParaRPr>
          </a:p>
        </p:txBody>
      </p:sp>
      <p:sp>
        <p:nvSpPr>
          <p:cNvPr id="4" name="Rectangle 3"/>
          <p:cNvSpPr/>
          <p:nvPr/>
        </p:nvSpPr>
        <p:spPr>
          <a:xfrm>
            <a:off x="2560342" y="1489238"/>
            <a:ext cx="6766511" cy="3879524"/>
          </a:xfrm>
          <a:prstGeom prst="rect">
            <a:avLst/>
          </a:prstGeom>
        </p:spPr>
        <p:txBody>
          <a:bodyPr wrap="square">
            <a:spAutoFit/>
          </a:bodyPr>
          <a:lstStyle/>
          <a:p>
            <a:pPr>
              <a:lnSpc>
                <a:spcPct val="115000"/>
              </a:lnSpc>
            </a:pPr>
            <a:r>
              <a:rPr lang="en-US" sz="1600" dirty="0" smtClean="0">
                <a:solidFill>
                  <a:srgbClr val="0000FF"/>
                </a:solidFill>
                <a:latin typeface="Consolas"/>
                <a:ea typeface="Calibri"/>
                <a:cs typeface="Cordia New"/>
              </a:rPr>
              <a:t>public class</a:t>
            </a:r>
            <a:r>
              <a:rPr lang="en-US" sz="1600" dirty="0" smtClean="0">
                <a:solidFill>
                  <a:srgbClr val="000000"/>
                </a:solidFill>
                <a:latin typeface="Consolas"/>
                <a:ea typeface="Calibri"/>
                <a:cs typeface="Cordia New"/>
              </a:rPr>
              <a:t> </a:t>
            </a:r>
            <a:r>
              <a:rPr lang="en-US" sz="1600" dirty="0">
                <a:solidFill>
                  <a:srgbClr val="2B91AF"/>
                </a:solidFill>
                <a:latin typeface="Consolas"/>
                <a:ea typeface="Calibri"/>
                <a:cs typeface="Cordia New"/>
              </a:rPr>
              <a:t>User</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public</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string</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FirstName</a:t>
            </a:r>
            <a:r>
              <a:rPr lang="en-US" sz="1600" dirty="0">
                <a:solidFill>
                  <a:srgbClr val="000000"/>
                </a:solidFill>
                <a:latin typeface="Consolas"/>
                <a:ea typeface="Calibri"/>
                <a:cs typeface="Cordia New"/>
              </a:rPr>
              <a:t> { </a:t>
            </a:r>
            <a:r>
              <a:rPr lang="en-US" sz="1600" dirty="0">
                <a:solidFill>
                  <a:srgbClr val="0000FF"/>
                </a:solidFill>
                <a:latin typeface="Consolas"/>
                <a:ea typeface="Calibri"/>
                <a:cs typeface="Cordia New"/>
              </a:rPr>
              <a:t>get</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set</a:t>
            </a: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public</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string</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LastName</a:t>
            </a:r>
            <a:r>
              <a:rPr lang="en-US" sz="1600" dirty="0">
                <a:solidFill>
                  <a:srgbClr val="000000"/>
                </a:solidFill>
                <a:latin typeface="Consolas"/>
                <a:ea typeface="Calibri"/>
                <a:cs typeface="Cordia New"/>
              </a:rPr>
              <a:t> { </a:t>
            </a:r>
            <a:r>
              <a:rPr lang="en-US" sz="1600" dirty="0">
                <a:solidFill>
                  <a:srgbClr val="0000FF"/>
                </a:solidFill>
                <a:latin typeface="Consolas"/>
                <a:ea typeface="Calibri"/>
                <a:cs typeface="Cordia New"/>
              </a:rPr>
              <a:t>get</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set</a:t>
            </a: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public</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string</a:t>
            </a: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UserName</a:t>
            </a:r>
            <a:r>
              <a:rPr lang="en-US" sz="1600" dirty="0">
                <a:solidFill>
                  <a:srgbClr val="000000"/>
                </a:solidFill>
                <a:latin typeface="Consolas"/>
                <a:ea typeface="Calibri"/>
                <a:cs typeface="Cordia New"/>
              </a:rPr>
              <a:t> { </a:t>
            </a:r>
            <a:r>
              <a:rPr lang="en-US" sz="1600" dirty="0">
                <a:solidFill>
                  <a:srgbClr val="0000FF"/>
                </a:solidFill>
                <a:latin typeface="Consolas"/>
                <a:ea typeface="Calibri"/>
                <a:cs typeface="Cordia New"/>
              </a:rPr>
              <a:t>get</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set</a:t>
            </a: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public</a:t>
            </a:r>
            <a:r>
              <a:rPr lang="en-US" sz="1600" dirty="0">
                <a:solidFill>
                  <a:srgbClr val="000000"/>
                </a:solidFill>
                <a:latin typeface="Consolas"/>
                <a:ea typeface="Calibri"/>
                <a:cs typeface="Cordia New"/>
              </a:rPr>
              <a:t> </a:t>
            </a:r>
            <a:r>
              <a:rPr lang="en-US" sz="1600" dirty="0">
                <a:solidFill>
                  <a:srgbClr val="0000FF"/>
                </a:solidFill>
                <a:latin typeface="Consolas"/>
                <a:ea typeface="Calibri"/>
                <a:cs typeface="Cordia New"/>
              </a:rPr>
              <a:t>void</a:t>
            </a:r>
            <a:r>
              <a:rPr lang="en-US" sz="1600" dirty="0">
                <a:solidFill>
                  <a:srgbClr val="000000"/>
                </a:solidFill>
                <a:latin typeface="Consolas"/>
                <a:ea typeface="Calibri"/>
                <a:cs typeface="Cordia New"/>
              </a:rPr>
              <a:t> Reset()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FirstName</a:t>
            </a:r>
            <a:r>
              <a:rPr lang="en-US" sz="1600" dirty="0">
                <a:solidFill>
                  <a:srgbClr val="000000"/>
                </a:solidFill>
                <a:latin typeface="Consolas"/>
                <a:ea typeface="Calibri"/>
                <a:cs typeface="Cordia New"/>
              </a:rPr>
              <a:t> = </a:t>
            </a:r>
            <a:r>
              <a:rPr lang="en-US" sz="1600" dirty="0" smtClean="0">
                <a:solidFill>
                  <a:srgbClr val="0000FF"/>
                </a:solidFill>
                <a:latin typeface="Consolas"/>
                <a:ea typeface="Calibri"/>
                <a:cs typeface="Cordia New"/>
              </a:rPr>
              <a:t>null</a:t>
            </a:r>
            <a:r>
              <a:rPr lang="en-US" sz="1600" dirty="0" smtClean="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LastName</a:t>
            </a:r>
            <a:r>
              <a:rPr lang="en-US" sz="1600" dirty="0">
                <a:solidFill>
                  <a:srgbClr val="000000"/>
                </a:solidFill>
                <a:latin typeface="Consolas"/>
                <a:ea typeface="Calibri"/>
                <a:cs typeface="Cordia New"/>
              </a:rPr>
              <a:t> = </a:t>
            </a:r>
            <a:r>
              <a:rPr lang="en-US" sz="1600" dirty="0">
                <a:solidFill>
                  <a:srgbClr val="0000FF"/>
                </a:solidFill>
                <a:latin typeface="Consolas"/>
                <a:ea typeface="Calibri"/>
                <a:cs typeface="Cordia New"/>
              </a:rPr>
              <a:t>null</a:t>
            </a:r>
            <a:r>
              <a:rPr lang="en-US" sz="1600" dirty="0" smtClean="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r>
              <a:rPr lang="en-US" sz="1600" dirty="0" err="1">
                <a:solidFill>
                  <a:srgbClr val="000000"/>
                </a:solidFill>
                <a:latin typeface="Consolas"/>
                <a:ea typeface="Calibri"/>
                <a:cs typeface="Cordia New"/>
              </a:rPr>
              <a:t>UserName</a:t>
            </a:r>
            <a:r>
              <a:rPr lang="en-US" sz="1600" dirty="0">
                <a:solidFill>
                  <a:srgbClr val="000000"/>
                </a:solidFill>
                <a:latin typeface="Consolas"/>
                <a:ea typeface="Calibri"/>
                <a:cs typeface="Cordia New"/>
              </a:rPr>
              <a:t> = </a:t>
            </a:r>
            <a:r>
              <a:rPr lang="en-US" sz="1600" dirty="0">
                <a:solidFill>
                  <a:srgbClr val="0000FF"/>
                </a:solidFill>
                <a:latin typeface="Consolas"/>
                <a:ea typeface="Calibri"/>
                <a:cs typeface="Cordia New"/>
              </a:rPr>
              <a:t>null</a:t>
            </a:r>
            <a:r>
              <a:rPr lang="en-US" sz="1600" dirty="0" smtClean="0">
                <a:solidFill>
                  <a:srgbClr val="000000"/>
                </a:solidFill>
                <a:latin typeface="Consolas"/>
                <a:ea typeface="Calibri"/>
                <a:cs typeface="Cordia New"/>
              </a:rPr>
              <a:t>;</a:t>
            </a:r>
            <a:endParaRPr lang="en-US" sz="2000" dirty="0">
              <a:ea typeface="Calibri"/>
              <a:cs typeface="Cordia New"/>
            </a:endParaRPr>
          </a:p>
          <a:p>
            <a:pPr>
              <a:lnSpc>
                <a:spcPct val="115000"/>
              </a:lnSpc>
            </a:pPr>
            <a:r>
              <a:rPr lang="en-US" sz="1600" dirty="0">
                <a:solidFill>
                  <a:srgbClr val="000000"/>
                </a:solidFill>
                <a:latin typeface="Consolas"/>
                <a:ea typeface="Calibri"/>
                <a:cs typeface="Cordia New"/>
              </a:rPr>
              <a:t>    }</a:t>
            </a:r>
            <a:endParaRPr lang="en-US" sz="2000" dirty="0">
              <a:ea typeface="Calibri"/>
              <a:cs typeface="Cordia New"/>
            </a:endParaRPr>
          </a:p>
          <a:p>
            <a:pPr>
              <a:lnSpc>
                <a:spcPct val="115000"/>
              </a:lnSpc>
              <a:spcAft>
                <a:spcPts val="1000"/>
              </a:spcAft>
            </a:pPr>
            <a:r>
              <a:rPr lang="en-US" sz="1600" dirty="0">
                <a:solidFill>
                  <a:srgbClr val="000000"/>
                </a:solidFill>
                <a:latin typeface="Consolas"/>
                <a:ea typeface="Calibri"/>
                <a:cs typeface="Cordia New"/>
              </a:rPr>
              <a:t>}</a:t>
            </a:r>
            <a:endParaRPr lang="en-US" sz="2000" dirty="0">
              <a:ea typeface="Calibri"/>
              <a:cs typeface="Cordia New"/>
            </a:endParaRPr>
          </a:p>
        </p:txBody>
      </p:sp>
    </p:spTree>
    <p:extLst>
      <p:ext uri="{BB962C8B-B14F-4D97-AF65-F5344CB8AC3E}">
        <p14:creationId xmlns:p14="http://schemas.microsoft.com/office/powerpoint/2010/main" val="347840623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487983"/>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43993" y="1951672"/>
            <a:ext cx="5484813" cy="2954655"/>
          </a:xfrm>
          <a:prstGeom prst="rect">
            <a:avLst/>
          </a:prstGeom>
        </p:spPr>
        <p:txBody>
          <a:bodyPr wrap="square">
            <a:spAutoFit/>
          </a:bodyPr>
          <a:lstStyle/>
          <a:p>
            <a:pPr fontAlgn="base"/>
            <a:r>
              <a:rPr lang="en-US" sz="2000" b="1" dirty="0" smtClean="0"/>
              <a:t>Clean </a:t>
            </a:r>
            <a:r>
              <a:rPr lang="en-US" sz="2000" b="1" dirty="0"/>
              <a:t>Code: Writing Code for </a:t>
            </a:r>
            <a:r>
              <a:rPr lang="en-US" sz="2000" b="1" dirty="0" smtClean="0"/>
              <a:t>Humans </a:t>
            </a:r>
            <a:r>
              <a:rPr lang="en-US" dirty="0"/>
              <a:t>(</a:t>
            </a:r>
            <a:r>
              <a:rPr lang="en-US" dirty="0" err="1"/>
              <a:t>Pluralsight</a:t>
            </a:r>
            <a:r>
              <a:rPr lang="en-US" dirty="0"/>
              <a:t>)</a:t>
            </a:r>
            <a:endParaRPr lang="en-US" b="1" dirty="0" smtClean="0"/>
          </a:p>
          <a:p>
            <a:pPr fontAlgn="base"/>
            <a:r>
              <a:rPr lang="en-US" dirty="0" smtClean="0"/>
              <a:t>Author: </a:t>
            </a:r>
            <a:r>
              <a:rPr lang="en-US" b="1" dirty="0" smtClean="0"/>
              <a:t>Cory House</a:t>
            </a:r>
          </a:p>
          <a:p>
            <a:pPr fontAlgn="base"/>
            <a:endParaRPr lang="en-US" b="1" dirty="0" smtClean="0"/>
          </a:p>
          <a:p>
            <a:pPr fontAlgn="base"/>
            <a:endParaRPr lang="en-US" b="1" dirty="0"/>
          </a:p>
          <a:p>
            <a:pPr fontAlgn="base"/>
            <a:r>
              <a:rPr lang="en-US" sz="2000" b="1" dirty="0"/>
              <a:t>Clean Code</a:t>
            </a:r>
          </a:p>
          <a:p>
            <a:pPr fontAlgn="base"/>
            <a:r>
              <a:rPr lang="en-US" dirty="0"/>
              <a:t>Author: </a:t>
            </a:r>
            <a:r>
              <a:rPr lang="en-US" b="1" dirty="0"/>
              <a:t>Robert C. Martin</a:t>
            </a:r>
          </a:p>
          <a:p>
            <a:pPr fontAlgn="base"/>
            <a:endParaRPr lang="en-US" b="1" dirty="0" smtClean="0"/>
          </a:p>
          <a:p>
            <a:pPr fontAlgn="base"/>
            <a:endParaRPr lang="en-US" b="1" dirty="0" smtClean="0"/>
          </a:p>
          <a:p>
            <a:pPr fontAlgn="base"/>
            <a:r>
              <a:rPr lang="en-US" sz="2000" b="1" dirty="0"/>
              <a:t>Patterns of Enterprise Application Architecture</a:t>
            </a:r>
          </a:p>
          <a:p>
            <a:pPr fontAlgn="base"/>
            <a:r>
              <a:rPr lang="en-US" dirty="0"/>
              <a:t>Author: </a:t>
            </a:r>
            <a:r>
              <a:rPr lang="en-US" b="1" dirty="0"/>
              <a:t>Martin </a:t>
            </a:r>
            <a:r>
              <a:rPr lang="en-US" b="1" dirty="0" smtClean="0"/>
              <a:t>Fowler</a:t>
            </a:r>
            <a:endParaRPr lang="en-US" b="1" dirty="0"/>
          </a:p>
        </p:txBody>
      </p:sp>
      <p:sp>
        <p:nvSpPr>
          <p:cNvPr id="4" name="TextBox 3"/>
          <p:cNvSpPr txBox="1"/>
          <p:nvPr/>
        </p:nvSpPr>
        <p:spPr>
          <a:xfrm>
            <a:off x="5962816" y="579182"/>
            <a:ext cx="2840842" cy="584775"/>
          </a:xfrm>
          <a:prstGeom prst="rect">
            <a:avLst/>
          </a:prstGeom>
          <a:noFill/>
        </p:spPr>
        <p:txBody>
          <a:bodyPr wrap="none" rtlCol="0">
            <a:spAutoFit/>
          </a:bodyPr>
          <a:lstStyle/>
          <a:p>
            <a:pPr algn="r"/>
            <a:r>
              <a:rPr lang="en-US" sz="3200" dirty="0" smtClean="0">
                <a:latin typeface="Josefin Slab" panose="02000000000000000000" pitchFamily="2" charset="0"/>
              </a:rPr>
              <a:t>Check out these</a:t>
            </a:r>
            <a:endParaRPr lang="en-US" sz="3200" dirty="0">
              <a:latin typeface="Josefin Slab" panose="02000000000000000000" pitchFamily="2" charset="0"/>
            </a:endParaRPr>
          </a:p>
        </p:txBody>
      </p:sp>
    </p:spTree>
    <p:extLst>
      <p:ext uri="{BB962C8B-B14F-4D97-AF65-F5344CB8AC3E}">
        <p14:creationId xmlns:p14="http://schemas.microsoft.com/office/powerpoint/2010/main" val="2152485450"/>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43993" y="2057414"/>
            <a:ext cx="5484813" cy="2800767"/>
          </a:xfrm>
          <a:prstGeom prst="rect">
            <a:avLst/>
          </a:prstGeom>
        </p:spPr>
        <p:txBody>
          <a:bodyPr wrap="square">
            <a:spAutoFit/>
          </a:bodyPr>
          <a:lstStyle/>
          <a:p>
            <a:pPr fontAlgn="base"/>
            <a:r>
              <a:rPr lang="en-US" sz="2000" b="1" dirty="0"/>
              <a:t>Humble programmers’ reflections by example on </a:t>
            </a:r>
            <a:r>
              <a:rPr lang="en-US" sz="2000" b="1" dirty="0" smtClean="0"/>
              <a:t>Unit Tests, TDD, and BDD </a:t>
            </a:r>
          </a:p>
          <a:p>
            <a:pPr fontAlgn="base"/>
            <a:r>
              <a:rPr lang="en-US" dirty="0" smtClean="0"/>
              <a:t>Bruce Meacham</a:t>
            </a:r>
          </a:p>
          <a:p>
            <a:pPr fontAlgn="base"/>
            <a:endParaRPr lang="en-US" b="1" dirty="0"/>
          </a:p>
          <a:p>
            <a:pPr fontAlgn="base"/>
            <a:r>
              <a:rPr lang="en-US" sz="2000" b="1" dirty="0"/>
              <a:t>Knockout 201: Wading deeper into </a:t>
            </a:r>
            <a:r>
              <a:rPr lang="en-US" sz="2000" b="1" dirty="0" smtClean="0"/>
              <a:t>KO</a:t>
            </a:r>
          </a:p>
          <a:p>
            <a:pPr fontAlgn="base"/>
            <a:r>
              <a:rPr lang="en-US" sz="2000" dirty="0" smtClean="0"/>
              <a:t>Rich </a:t>
            </a:r>
            <a:r>
              <a:rPr lang="en-US" sz="2000" dirty="0" err="1" smtClean="0"/>
              <a:t>DeYoung</a:t>
            </a:r>
            <a:endParaRPr lang="en-US" sz="2000" dirty="0" smtClean="0"/>
          </a:p>
          <a:p>
            <a:pPr fontAlgn="base"/>
            <a:endParaRPr lang="en-US" sz="2000" dirty="0"/>
          </a:p>
          <a:p>
            <a:pPr fontAlgn="base"/>
            <a:r>
              <a:rPr lang="en-US" sz="2000" b="1" dirty="0"/>
              <a:t>Ins and outs of the </a:t>
            </a:r>
            <a:r>
              <a:rPr lang="en-US" sz="2000" b="1" dirty="0" smtClean="0"/>
              <a:t>RDBMS</a:t>
            </a:r>
          </a:p>
          <a:p>
            <a:pPr fontAlgn="base"/>
            <a:r>
              <a:rPr lang="en-US" sz="2000" dirty="0" smtClean="0"/>
              <a:t>Paul Sears</a:t>
            </a:r>
            <a:endParaRPr lang="en-US" sz="2000" dirty="0"/>
          </a:p>
        </p:txBody>
      </p:sp>
      <p:sp>
        <p:nvSpPr>
          <p:cNvPr id="4" name="TextBox 3"/>
          <p:cNvSpPr txBox="1"/>
          <p:nvPr/>
        </p:nvSpPr>
        <p:spPr>
          <a:xfrm>
            <a:off x="6870115" y="579182"/>
            <a:ext cx="1933543" cy="584775"/>
          </a:xfrm>
          <a:prstGeom prst="rect">
            <a:avLst/>
          </a:prstGeom>
          <a:noFill/>
        </p:spPr>
        <p:txBody>
          <a:bodyPr wrap="none" rtlCol="0">
            <a:spAutoFit/>
          </a:bodyPr>
          <a:lstStyle/>
          <a:p>
            <a:pPr algn="r"/>
            <a:r>
              <a:rPr lang="en-US" sz="3200" dirty="0" smtClean="0">
                <a:latin typeface="Josefin Slab" panose="02000000000000000000" pitchFamily="2" charset="0"/>
              </a:rPr>
              <a:t>And these</a:t>
            </a:r>
            <a:endParaRPr lang="en-US" sz="3200" dirty="0">
              <a:latin typeface="Josefin Slab" panose="02000000000000000000" pitchFamily="2" charset="0"/>
            </a:endParaRPr>
          </a:p>
        </p:txBody>
      </p:sp>
    </p:spTree>
    <p:extLst>
      <p:ext uri="{BB962C8B-B14F-4D97-AF65-F5344CB8AC3E}">
        <p14:creationId xmlns:p14="http://schemas.microsoft.com/office/powerpoint/2010/main" val="23093430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28799" y="1692275"/>
            <a:ext cx="7313613" cy="3473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spcAft>
                <a:spcPts val="1000"/>
              </a:spcAft>
            </a:pPr>
            <a:r>
              <a:rPr lang="en-US" sz="3200" dirty="0">
                <a:solidFill>
                  <a:srgbClr val="0000FF"/>
                </a:solidFill>
                <a:latin typeface="Consolas"/>
                <a:ea typeface="Calibri"/>
              </a:rPr>
              <a:t>function </a:t>
            </a:r>
            <a:r>
              <a:rPr lang="en-US" sz="3200" dirty="0" err="1" smtClean="0">
                <a:solidFill>
                  <a:srgbClr val="000000"/>
                </a:solidFill>
                <a:latin typeface="Consolas"/>
                <a:ea typeface="Calibri"/>
                <a:cs typeface="Cordia New"/>
              </a:rPr>
              <a:t>getAssoc</a:t>
            </a:r>
            <a:r>
              <a:rPr lang="en-US" sz="3200" dirty="0">
                <a:solidFill>
                  <a:srgbClr val="000000"/>
                </a:solidFill>
                <a:latin typeface="Consolas"/>
                <a:ea typeface="Calibri"/>
                <a:cs typeface="Cordia New"/>
              </a:rPr>
              <a:t>()</a:t>
            </a:r>
            <a:endParaRPr lang="en-US" sz="4000" dirty="0">
              <a:ea typeface="Calibri"/>
              <a:cs typeface="Cordia New"/>
            </a:endParaRPr>
          </a:p>
        </p:txBody>
      </p:sp>
    </p:spTree>
    <p:extLst>
      <p:ext uri="{BB962C8B-B14F-4D97-AF65-F5344CB8AC3E}">
        <p14:creationId xmlns:p14="http://schemas.microsoft.com/office/powerpoint/2010/main" val="12721582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28799" y="1692275"/>
            <a:ext cx="7313613" cy="3473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spcAft>
                <a:spcPts val="1000"/>
              </a:spcAft>
            </a:pPr>
            <a:r>
              <a:rPr lang="en-US" sz="2400" dirty="0">
                <a:solidFill>
                  <a:srgbClr val="0000FF"/>
                </a:solidFill>
                <a:latin typeface="Consolas"/>
                <a:ea typeface="Calibri"/>
              </a:rPr>
              <a:t>class</a:t>
            </a:r>
            <a:r>
              <a:rPr lang="en-US" sz="2400" dirty="0">
                <a:solidFill>
                  <a:srgbClr val="000000"/>
                </a:solidFill>
                <a:latin typeface="Consolas"/>
                <a:ea typeface="Calibri"/>
              </a:rPr>
              <a:t> </a:t>
            </a:r>
            <a:r>
              <a:rPr lang="en-US" sz="2400" dirty="0" err="1">
                <a:solidFill>
                  <a:srgbClr val="2B91AF"/>
                </a:solidFill>
                <a:latin typeface="Consolas"/>
                <a:ea typeface="Calibri"/>
              </a:rPr>
              <a:t>FSNDeletedCustomFoodCollectionBase</a:t>
            </a:r>
            <a:endParaRPr lang="en-US" sz="3200" dirty="0">
              <a:ea typeface="Calibri"/>
              <a:cs typeface="Cordia New"/>
            </a:endParaRPr>
          </a:p>
        </p:txBody>
      </p:sp>
    </p:spTree>
    <p:extLst>
      <p:ext uri="{BB962C8B-B14F-4D97-AF65-F5344CB8AC3E}">
        <p14:creationId xmlns:p14="http://schemas.microsoft.com/office/powerpoint/2010/main" val="16615305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28799" y="1692275"/>
            <a:ext cx="7313613" cy="3473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5000"/>
              </a:lnSpc>
              <a:spcAft>
                <a:spcPts val="1000"/>
              </a:spcAft>
            </a:pPr>
            <a:r>
              <a:rPr lang="en-US" sz="2400" dirty="0">
                <a:solidFill>
                  <a:srgbClr val="0000FF"/>
                </a:solidFill>
                <a:latin typeface="Consolas"/>
                <a:ea typeface="Calibri"/>
                <a:cs typeface="Cordia New"/>
              </a:rPr>
              <a:t>function</a:t>
            </a:r>
            <a:r>
              <a:rPr lang="en-US" sz="2400" dirty="0">
                <a:solidFill>
                  <a:srgbClr val="000000"/>
                </a:solidFill>
                <a:latin typeface="Consolas"/>
                <a:ea typeface="Calibri"/>
                <a:cs typeface="Cordia New"/>
              </a:rPr>
              <a:t>(text, </a:t>
            </a:r>
            <a:r>
              <a:rPr lang="en-US" sz="2400" dirty="0" err="1">
                <a:solidFill>
                  <a:srgbClr val="000000"/>
                </a:solidFill>
                <a:latin typeface="Consolas"/>
                <a:ea typeface="Calibri"/>
                <a:cs typeface="Cordia New"/>
              </a:rPr>
              <a:t>rect</a:t>
            </a:r>
            <a:r>
              <a:rPr lang="en-US" sz="2400" dirty="0">
                <a:solidFill>
                  <a:srgbClr val="000000"/>
                </a:solidFill>
                <a:latin typeface="Consolas"/>
                <a:ea typeface="Calibri"/>
                <a:cs typeface="Cordia New"/>
              </a:rPr>
              <a:t>, font, </a:t>
            </a:r>
            <a:r>
              <a:rPr lang="en-US" sz="2400" dirty="0" err="1">
                <a:solidFill>
                  <a:srgbClr val="000000"/>
                </a:solidFill>
                <a:latin typeface="Consolas"/>
                <a:ea typeface="Calibri"/>
                <a:cs typeface="Cordia New"/>
              </a:rPr>
              <a:t>onblur</a:t>
            </a:r>
            <a:r>
              <a:rPr lang="en-US" sz="2400" dirty="0">
                <a:solidFill>
                  <a:srgbClr val="000000"/>
                </a:solidFill>
                <a:latin typeface="Consolas"/>
                <a:ea typeface="Calibri"/>
                <a:cs typeface="Cordia New"/>
              </a:rPr>
              <a:t>, </a:t>
            </a:r>
            <a:r>
              <a:rPr lang="en-US" sz="2400" dirty="0" smtClean="0">
                <a:solidFill>
                  <a:srgbClr val="000000"/>
                </a:solidFill>
                <a:latin typeface="Consolas"/>
                <a:ea typeface="Calibri"/>
                <a:cs typeface="Cordia New"/>
              </a:rPr>
              <a:t>	</a:t>
            </a:r>
            <a:r>
              <a:rPr lang="en-US" sz="2400" dirty="0" err="1" smtClean="0">
                <a:solidFill>
                  <a:srgbClr val="000000"/>
                </a:solidFill>
                <a:latin typeface="Consolas"/>
                <a:ea typeface="Calibri"/>
                <a:cs typeface="Cordia New"/>
              </a:rPr>
              <a:t>keydown</a:t>
            </a:r>
            <a:r>
              <a:rPr lang="en-US" sz="2400" dirty="0">
                <a:solidFill>
                  <a:srgbClr val="000000"/>
                </a:solidFill>
                <a:latin typeface="Consolas"/>
                <a:ea typeface="Calibri"/>
                <a:cs typeface="Cordia New"/>
              </a:rPr>
              <a:t>, </a:t>
            </a:r>
            <a:r>
              <a:rPr lang="en-US" sz="2400" dirty="0" err="1">
                <a:solidFill>
                  <a:srgbClr val="000000"/>
                </a:solidFill>
                <a:latin typeface="Consolas"/>
                <a:ea typeface="Calibri"/>
                <a:cs typeface="Cordia New"/>
              </a:rPr>
              <a:t>keypress</a:t>
            </a:r>
            <a:r>
              <a:rPr lang="en-US" sz="2400" dirty="0">
                <a:solidFill>
                  <a:srgbClr val="000000"/>
                </a:solidFill>
                <a:latin typeface="Consolas"/>
                <a:ea typeface="Calibri"/>
                <a:cs typeface="Cordia New"/>
              </a:rPr>
              <a:t>, </a:t>
            </a:r>
            <a:r>
              <a:rPr lang="en-US" sz="2400" dirty="0" err="1">
                <a:solidFill>
                  <a:srgbClr val="000000"/>
                </a:solidFill>
                <a:latin typeface="Consolas"/>
                <a:ea typeface="Calibri"/>
                <a:cs typeface="Cordia New"/>
              </a:rPr>
              <a:t>keyup</a:t>
            </a:r>
            <a:r>
              <a:rPr lang="en-US" sz="2400" dirty="0">
                <a:solidFill>
                  <a:srgbClr val="000000"/>
                </a:solidFill>
                <a:latin typeface="Consolas"/>
                <a:ea typeface="Calibri"/>
                <a:cs typeface="Cordia New"/>
              </a:rPr>
              <a:t>)</a:t>
            </a:r>
            <a:endParaRPr lang="en-US" sz="3200" dirty="0">
              <a:ea typeface="Calibri"/>
              <a:cs typeface="Cordia New"/>
            </a:endParaRPr>
          </a:p>
        </p:txBody>
      </p:sp>
    </p:spTree>
    <p:extLst>
      <p:ext uri="{BB962C8B-B14F-4D97-AF65-F5344CB8AC3E}">
        <p14:creationId xmlns:p14="http://schemas.microsoft.com/office/powerpoint/2010/main" val="11483539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28799" y="1692275"/>
            <a:ext cx="7313613" cy="3473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5000"/>
              </a:lnSpc>
            </a:pPr>
            <a:r>
              <a:rPr lang="en-US" sz="2400" dirty="0">
                <a:solidFill>
                  <a:srgbClr val="0000FF"/>
                </a:solidFill>
                <a:latin typeface="Consolas"/>
                <a:ea typeface="Calibri"/>
                <a:cs typeface="Cordia New"/>
              </a:rPr>
              <a:t>class</a:t>
            </a:r>
            <a:r>
              <a:rPr lang="en-US" sz="2400" dirty="0">
                <a:solidFill>
                  <a:srgbClr val="000000"/>
                </a:solidFill>
                <a:latin typeface="Consolas"/>
                <a:ea typeface="Calibri"/>
                <a:cs typeface="Cordia New"/>
              </a:rPr>
              <a:t> </a:t>
            </a:r>
            <a:r>
              <a:rPr lang="en-US" sz="2400" dirty="0" err="1">
                <a:solidFill>
                  <a:srgbClr val="000000"/>
                </a:solidFill>
                <a:latin typeface="Consolas"/>
                <a:ea typeface="Calibri"/>
                <a:cs typeface="Cordia New"/>
              </a:rPr>
              <a:t>AddEditLanguageOperation</a:t>
            </a:r>
            <a:r>
              <a:rPr lang="en-US" sz="2400" dirty="0">
                <a:solidFill>
                  <a:srgbClr val="000000"/>
                </a:solidFill>
                <a:latin typeface="Consolas"/>
                <a:ea typeface="Calibri"/>
                <a:cs typeface="Cordia New"/>
              </a:rPr>
              <a:t> </a:t>
            </a:r>
            <a:endParaRPr lang="en-US" sz="2400" dirty="0" smtClean="0">
              <a:solidFill>
                <a:srgbClr val="000000"/>
              </a:solidFill>
              <a:latin typeface="Consolas"/>
              <a:ea typeface="Calibri"/>
              <a:cs typeface="Cordia New"/>
            </a:endParaRPr>
          </a:p>
          <a:p>
            <a:pPr>
              <a:lnSpc>
                <a:spcPct val="115000"/>
              </a:lnSpc>
            </a:pPr>
            <a:r>
              <a:rPr lang="en-US" sz="2400" dirty="0">
                <a:solidFill>
                  <a:srgbClr val="000000"/>
                </a:solidFill>
                <a:latin typeface="Consolas"/>
                <a:ea typeface="Calibri"/>
                <a:cs typeface="Cordia New"/>
              </a:rPr>
              <a:t>	</a:t>
            </a:r>
            <a:r>
              <a:rPr lang="en-US" sz="2400" dirty="0" smtClean="0">
                <a:solidFill>
                  <a:srgbClr val="0000FF"/>
                </a:solidFill>
                <a:latin typeface="Consolas"/>
                <a:ea typeface="Calibri"/>
                <a:cs typeface="Cordia New"/>
              </a:rPr>
              <a:t>extends</a:t>
            </a:r>
            <a:r>
              <a:rPr lang="en-US" sz="2400" dirty="0" smtClean="0">
                <a:solidFill>
                  <a:srgbClr val="000000"/>
                </a:solidFill>
                <a:latin typeface="Consolas"/>
                <a:ea typeface="Calibri"/>
                <a:cs typeface="Cordia New"/>
              </a:rPr>
              <a:t> </a:t>
            </a:r>
            <a:r>
              <a:rPr lang="en-US" sz="2400" dirty="0" err="1">
                <a:solidFill>
                  <a:srgbClr val="000000"/>
                </a:solidFill>
                <a:latin typeface="Consolas"/>
                <a:ea typeface="Calibri"/>
                <a:cs typeface="Cordia New"/>
              </a:rPr>
              <a:t>WebComponent</a:t>
            </a:r>
            <a:r>
              <a:rPr lang="en-US" sz="2400" dirty="0">
                <a:solidFill>
                  <a:srgbClr val="000000"/>
                </a:solidFill>
                <a:latin typeface="Consolas"/>
                <a:ea typeface="Calibri"/>
                <a:cs typeface="Cordia New"/>
              </a:rPr>
              <a:t> {</a:t>
            </a:r>
            <a:endParaRPr lang="en-US" sz="3200" dirty="0">
              <a:ea typeface="Calibri"/>
              <a:cs typeface="Cordia New"/>
            </a:endParaRPr>
          </a:p>
          <a:p>
            <a:pPr>
              <a:lnSpc>
                <a:spcPct val="115000"/>
              </a:lnSpc>
            </a:pPr>
            <a:r>
              <a:rPr lang="en-US" sz="2400" dirty="0">
                <a:solidFill>
                  <a:srgbClr val="000000"/>
                </a:solidFill>
                <a:latin typeface="Consolas"/>
                <a:ea typeface="Calibri"/>
                <a:cs typeface="Cordia New"/>
              </a:rPr>
              <a:t>	</a:t>
            </a:r>
            <a:r>
              <a:rPr lang="en-US" sz="2400" dirty="0">
                <a:solidFill>
                  <a:srgbClr val="0000FF"/>
                </a:solidFill>
                <a:latin typeface="Consolas"/>
                <a:ea typeface="Calibri"/>
                <a:cs typeface="Cordia New"/>
              </a:rPr>
              <a:t>private</a:t>
            </a:r>
            <a:r>
              <a:rPr lang="en-US" sz="2400" dirty="0">
                <a:solidFill>
                  <a:srgbClr val="000000"/>
                </a:solidFill>
                <a:latin typeface="Consolas"/>
                <a:ea typeface="Calibri"/>
                <a:cs typeface="Cordia New"/>
              </a:rPr>
              <a:t> </a:t>
            </a:r>
            <a:r>
              <a:rPr lang="en-US" sz="2400" dirty="0">
                <a:solidFill>
                  <a:srgbClr val="008B8B"/>
                </a:solidFill>
                <a:latin typeface="Consolas"/>
                <a:ea typeface="Calibri"/>
                <a:cs typeface="Cordia New"/>
              </a:rPr>
              <a:t>$</a:t>
            </a:r>
            <a:r>
              <a:rPr lang="en-US" sz="2400" dirty="0" err="1">
                <a:solidFill>
                  <a:srgbClr val="008B8B"/>
                </a:solidFill>
                <a:latin typeface="Consolas"/>
                <a:ea typeface="Calibri"/>
                <a:cs typeface="Cordia New"/>
              </a:rPr>
              <a:t>queryHash</a:t>
            </a:r>
            <a:r>
              <a:rPr lang="en-US" sz="2400" dirty="0">
                <a:solidFill>
                  <a:srgbClr val="000000"/>
                </a:solidFill>
                <a:latin typeface="Consolas"/>
                <a:ea typeface="Calibri"/>
                <a:cs typeface="Cordia New"/>
              </a:rPr>
              <a:t>;</a:t>
            </a:r>
            <a:endParaRPr lang="en-US" sz="3200" dirty="0">
              <a:ea typeface="Calibri"/>
              <a:cs typeface="Cordia New"/>
            </a:endParaRPr>
          </a:p>
          <a:p>
            <a:pPr>
              <a:lnSpc>
                <a:spcPct val="115000"/>
              </a:lnSpc>
            </a:pPr>
            <a:r>
              <a:rPr lang="en-US" sz="2400" dirty="0">
                <a:solidFill>
                  <a:srgbClr val="000000"/>
                </a:solidFill>
                <a:latin typeface="Consolas"/>
                <a:ea typeface="Calibri"/>
                <a:cs typeface="Cordia New"/>
              </a:rPr>
              <a:t>	</a:t>
            </a:r>
            <a:r>
              <a:rPr lang="en-US" sz="2400" dirty="0">
                <a:solidFill>
                  <a:srgbClr val="0000FF"/>
                </a:solidFill>
                <a:latin typeface="Consolas"/>
                <a:ea typeface="Calibri"/>
                <a:cs typeface="Cordia New"/>
              </a:rPr>
              <a:t>private</a:t>
            </a:r>
            <a:r>
              <a:rPr lang="en-US" sz="2400" dirty="0">
                <a:solidFill>
                  <a:srgbClr val="000000"/>
                </a:solidFill>
                <a:latin typeface="Consolas"/>
                <a:ea typeface="Calibri"/>
                <a:cs typeface="Cordia New"/>
              </a:rPr>
              <a:t> </a:t>
            </a:r>
            <a:r>
              <a:rPr lang="en-US" sz="2400" dirty="0">
                <a:solidFill>
                  <a:srgbClr val="008B8B"/>
                </a:solidFill>
                <a:latin typeface="Consolas"/>
                <a:ea typeface="Calibri"/>
                <a:cs typeface="Cordia New"/>
              </a:rPr>
              <a:t>$lo</a:t>
            </a:r>
            <a:r>
              <a:rPr lang="en-US" sz="2400" dirty="0">
                <a:solidFill>
                  <a:srgbClr val="000000"/>
                </a:solidFill>
                <a:latin typeface="Consolas"/>
                <a:ea typeface="Calibri"/>
                <a:cs typeface="Cordia New"/>
              </a:rPr>
              <a:t>;</a:t>
            </a:r>
            <a:endParaRPr lang="en-US" sz="3200" dirty="0">
              <a:ea typeface="Calibri"/>
              <a:cs typeface="Cordia New"/>
            </a:endParaRPr>
          </a:p>
          <a:p>
            <a:pPr>
              <a:lnSpc>
                <a:spcPct val="115000"/>
              </a:lnSpc>
            </a:pPr>
            <a:r>
              <a:rPr lang="en-US" sz="2400" dirty="0">
                <a:solidFill>
                  <a:srgbClr val="000000"/>
                </a:solidFill>
                <a:latin typeface="Consolas"/>
                <a:ea typeface="Calibri"/>
                <a:cs typeface="Cordia New"/>
              </a:rPr>
              <a:t>	</a:t>
            </a:r>
            <a:r>
              <a:rPr lang="en-US" sz="2400" dirty="0">
                <a:solidFill>
                  <a:srgbClr val="0000FF"/>
                </a:solidFill>
                <a:latin typeface="Consolas"/>
                <a:ea typeface="Calibri"/>
                <a:cs typeface="Cordia New"/>
              </a:rPr>
              <a:t>private</a:t>
            </a:r>
            <a:r>
              <a:rPr lang="en-US" sz="2400" dirty="0">
                <a:solidFill>
                  <a:srgbClr val="000000"/>
                </a:solidFill>
                <a:latin typeface="Consolas"/>
                <a:ea typeface="Calibri"/>
                <a:cs typeface="Cordia New"/>
              </a:rPr>
              <a:t> </a:t>
            </a:r>
            <a:r>
              <a:rPr lang="en-US" sz="2400" dirty="0">
                <a:solidFill>
                  <a:srgbClr val="008B8B"/>
                </a:solidFill>
                <a:latin typeface="Consolas"/>
                <a:ea typeface="Calibri"/>
                <a:cs typeface="Cordia New"/>
              </a:rPr>
              <a:t>$email</a:t>
            </a:r>
            <a:r>
              <a:rPr lang="en-US" sz="2400" dirty="0">
                <a:solidFill>
                  <a:srgbClr val="000000"/>
                </a:solidFill>
                <a:latin typeface="Consolas"/>
                <a:ea typeface="Calibri"/>
                <a:cs typeface="Cordia New"/>
              </a:rPr>
              <a:t>;</a:t>
            </a:r>
            <a:endParaRPr lang="en-US" sz="3200" dirty="0">
              <a:ea typeface="Calibri"/>
              <a:cs typeface="Cordia New"/>
            </a:endParaRPr>
          </a:p>
          <a:p>
            <a:pPr>
              <a:lnSpc>
                <a:spcPct val="115000"/>
              </a:lnSpc>
            </a:pPr>
            <a:r>
              <a:rPr lang="en-US" sz="2400" dirty="0">
                <a:solidFill>
                  <a:srgbClr val="000000"/>
                </a:solidFill>
                <a:latin typeface="Consolas"/>
                <a:ea typeface="Calibri"/>
                <a:cs typeface="Cordia New"/>
              </a:rPr>
              <a:t>}</a:t>
            </a:r>
            <a:endParaRPr lang="en-US" sz="3200" dirty="0">
              <a:ea typeface="Calibri"/>
              <a:cs typeface="Cordia New"/>
            </a:endParaRPr>
          </a:p>
        </p:txBody>
      </p:sp>
    </p:spTree>
    <p:extLst>
      <p:ext uri="{BB962C8B-B14F-4D97-AF65-F5344CB8AC3E}">
        <p14:creationId xmlns:p14="http://schemas.microsoft.com/office/powerpoint/2010/main" val="9700705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42011</TotalTime>
  <Words>5022</Words>
  <Application>Microsoft Office PowerPoint</Application>
  <PresentationFormat>On-screen Show (4:3)</PresentationFormat>
  <Paragraphs>562</Paragraphs>
  <Slides>59</Slides>
  <Notes>56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59</vt:i4>
      </vt:variant>
    </vt:vector>
  </HeadingPairs>
  <TitlesOfParts>
    <vt:vector size="67" baseType="lpstr">
      <vt:lpstr>Arial</vt:lpstr>
      <vt:lpstr>Wingdings</vt:lpstr>
      <vt:lpstr>Impact</vt:lpstr>
      <vt:lpstr>Consolas</vt:lpstr>
      <vt:lpstr>Josefin Slab</vt:lpstr>
      <vt:lpstr>Cordia New</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dc:creator>
  <cp:lastModifiedBy>Gabriel</cp:lastModifiedBy>
  <cp:revision>177</cp:revision>
  <dcterms:created xsi:type="dcterms:W3CDTF">2014-04-13T17:05:53Z</dcterms:created>
  <dcterms:modified xsi:type="dcterms:W3CDTF">2014-05-14T23:57:38Z</dcterms:modified>
</cp:coreProperties>
</file>